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242f4fa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242f4fa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14a5b0aa1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14a5b0aa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df82280f6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df82280f6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dd757d5f9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dd757d5f9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dd757d5f9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dd757d5f9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d757d5f9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d757d5f9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dd757d5f9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dd757d5f9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dd757d5f9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dd757d5f9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dd757d5f9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dd757d5f9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de7e70c8c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de7e70c8c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0cf4000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0cf4000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14a5b0aa1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14a5b0aa1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b2db56890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b2db56890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b2db56890_1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b2db56890_1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242f4fa3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242f4fa3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242f4fa3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242f4fa3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242f4fa3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242f4fa3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42f4fa3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242f4fa3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14a5b0aa1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14a5b0aa1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242f4fa3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242f4fa3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12c8952f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12c8952f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242f4fa3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242f4fa3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242f4fa3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242f4fa3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242f4fa3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242f4fa3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242f4fa3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242f4fa3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242f4fa3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242f4fa3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242f4fa3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242f4fa3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242f4fa3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242f4fa3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14a5b0aa1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14a5b0aa1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14a5b0aa1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14a5b0aa1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242f4fa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242f4fa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242f4fa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242f4fa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14a5b0aa1_3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14a5b0aa1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4a5b0aa1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14a5b0aa1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12c8952fa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12c8952fa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14a5b0aa1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14a5b0aa1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14a5b0aa1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14a5b0aa1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14a5b0aa1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14a5b0aa1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14a5b0aa1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14a5b0aa1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14a5b0aa1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14a5b0aa1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242f4fa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242f4fa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14a5b0aa1_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14a5b0aa1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242f4fa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242f4fa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14a5b0aa1_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14a5b0aa1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242f4fa3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242f4fa3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242f4fa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242f4fa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42f4fa3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42f4fa3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242f4fa3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242f4fa3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242f4fa3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242f4fa3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242f4fa3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242f4fa3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12c8952fa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12c8952fa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12c8952fa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12c8952fa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242f4fa3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242f4fa3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12c8952fa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12c8952fa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12c8952fa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12c8952fa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12c8952fa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12c8952fa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2c8952fa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2c8952fa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12c8952fa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12c8952fa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12c8952fa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12c8952fa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12c8952fa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12c8952fa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12c8952fa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12c8952fa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12c8952fa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12c8952fa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12c8952fa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12c8952fa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242f4fa3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242f4fa3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12c8952fa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12c8952fa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12c8952f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12c8952f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12c8952fa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12c8952fa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12c8952f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12c8952f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12c8952fa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12c8952f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12c8952fa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12c8952f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12c8952fa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12c8952f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2c8952fa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2c8952f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12c8952fa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12c8952fa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12c8952fa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12c8952fa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42f4fa3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242f4fa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12c8952fa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12c8952fa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12c8952fa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12c8952fa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2c8952fa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2c8952fa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b2db56890_1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b2db56890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b2db568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b2db568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1e8cbf1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1e8cbf1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d757d5f9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d757d5f9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f82280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df82280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bf4cb1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bf4cb1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b8e2a84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db8e2a84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242f4fa3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242f4fa3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3e936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3e936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d757d5f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dd757d5f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b3e93673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b3e9367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b67e3e841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b67e3e841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b67e3e841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b67e3e841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b67e3e841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b67e3e841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67e3e841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67e3e841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b67e3e841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b67e3e841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de7e70c8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de7e70c8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e7e70c8c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de7e70c8c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242f4fa3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242f4fa3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e7e70c8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de7e70c8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dace3177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dace3177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d757d5f9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dd757d5f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dd757d5f9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dd757d5f9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dd757d5f9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dd757d5f9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dd757d5f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dd757d5f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dd79f5b4a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dd79f5b4a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dd79f5b4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dd79f5b4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dd79f5b4a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dd79f5b4a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dd757d5f9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dd757d5f9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Relationship Id="rId8" Type="http://schemas.openxmlformats.org/officeDocument/2006/relationships/image" Target="../media/image7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5.png"/><Relationship Id="rId4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5.jp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63.png"/><Relationship Id="rId5" Type="http://schemas.openxmlformats.org/officeDocument/2006/relationships/image" Target="../media/image53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68.png"/><Relationship Id="rId5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7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9.png"/><Relationship Id="rId4" Type="http://schemas.openxmlformats.org/officeDocument/2006/relationships/image" Target="../media/image7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image" Target="../media/image67.png"/><Relationship Id="rId5" Type="http://schemas.openxmlformats.org/officeDocument/2006/relationships/image" Target="../media/image7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7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2.png"/><Relationship Id="rId4" Type="http://schemas.openxmlformats.org/officeDocument/2006/relationships/image" Target="../media/image8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4804" l="0" r="0" t="15494"/>
          <a:stretch/>
        </p:blipFill>
        <p:spPr>
          <a:xfrm>
            <a:off x="0" y="0"/>
            <a:ext cx="92243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002850" y="4453950"/>
            <a:ext cx="38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7B7B7"/>
                </a:solidFill>
              </a:rPr>
              <a:t>網址:</a:t>
            </a:r>
            <a:r>
              <a:rPr lang="zh-TW">
                <a:solidFill>
                  <a:srgbClr val="B7B7B7"/>
                </a:solidFill>
              </a:rPr>
              <a:t>https://letsbiddingweb.azurewebsites.net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50" y="1609725"/>
            <a:ext cx="2843550" cy="28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850" y="350076"/>
            <a:ext cx="2674725" cy="7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4750" y="1609713"/>
            <a:ext cx="2025625" cy="10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8525" y="2809238"/>
            <a:ext cx="1442375" cy="17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4225" y="1746700"/>
            <a:ext cx="2674725" cy="256958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/>
        </p:nvSpPr>
        <p:spPr>
          <a:xfrm>
            <a:off x="754450" y="1163325"/>
            <a:ext cx="353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highlight>
                  <a:schemeClr val="lt1"/>
                </a:highlight>
                <a:latin typeface="DFKai-SB"/>
                <a:ea typeface="DFKai-SB"/>
                <a:cs typeface="DFKai-SB"/>
                <a:sym typeface="DFKai-SB"/>
              </a:rPr>
              <a:t>1. 列出使用情境(Use Case)</a:t>
            </a:r>
            <a:endParaRPr sz="1700">
              <a:highlight>
                <a:schemeClr val="lt1"/>
              </a:highlight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3770381" y="1163325"/>
            <a:ext cx="293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 需求分析、流程分析</a:t>
            </a:r>
            <a:endParaRPr sz="17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6452128" y="1029375"/>
            <a:ext cx="247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 UML to database design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50" y="180538"/>
            <a:ext cx="5783400" cy="47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13"/>
          <p:cNvPicPr preferRelativeResize="0"/>
          <p:nvPr/>
        </p:nvPicPr>
        <p:blipFill rotWithShape="1">
          <a:blip r:embed="rId3">
            <a:alphaModFix/>
          </a:blip>
          <a:srcRect b="0" l="49459" r="0" t="6138"/>
          <a:stretch/>
        </p:blipFill>
        <p:spPr>
          <a:xfrm>
            <a:off x="1630275" y="449425"/>
            <a:ext cx="3636675" cy="45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13"/>
          <p:cNvSpPr txBox="1"/>
          <p:nvPr/>
        </p:nvSpPr>
        <p:spPr>
          <a:xfrm>
            <a:off x="3370650" y="121000"/>
            <a:ext cx="7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首頁</a:t>
            </a:r>
            <a:endParaRPr/>
          </a:p>
        </p:txBody>
      </p:sp>
      <p:sp>
        <p:nvSpPr>
          <p:cNvPr id="769" name="Google Shape;769;p113"/>
          <p:cNvSpPr txBox="1"/>
          <p:nvPr/>
        </p:nvSpPr>
        <p:spPr>
          <a:xfrm>
            <a:off x="6479600" y="449425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彥云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14"/>
          <p:cNvPicPr preferRelativeResize="0"/>
          <p:nvPr/>
        </p:nvPicPr>
        <p:blipFill rotWithShape="1">
          <a:blip r:embed="rId3">
            <a:alphaModFix/>
          </a:blip>
          <a:srcRect b="0" l="49459" r="0" t="0"/>
          <a:stretch/>
        </p:blipFill>
        <p:spPr>
          <a:xfrm>
            <a:off x="1630275" y="152400"/>
            <a:ext cx="36366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14"/>
          <p:cNvSpPr txBox="1"/>
          <p:nvPr/>
        </p:nvSpPr>
        <p:spPr>
          <a:xfrm>
            <a:off x="6399225" y="401850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宜謙</a:t>
            </a:r>
            <a:endParaRPr/>
          </a:p>
        </p:txBody>
      </p:sp>
      <p:sp>
        <p:nvSpPr>
          <p:cNvPr id="776" name="Google Shape;776;p114"/>
          <p:cNvSpPr txBox="1"/>
          <p:nvPr/>
        </p:nvSpPr>
        <p:spPr>
          <a:xfrm>
            <a:off x="6461200" y="1297625"/>
            <a:ext cx="230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拍賣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1.各按鈕做連結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2.檢測登入/登出狀態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3.搜尋功能設計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4.連結資料庫,顯示已上架商品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115"/>
          <p:cNvPicPr preferRelativeResize="0"/>
          <p:nvPr/>
        </p:nvPicPr>
        <p:blipFill rotWithShape="1">
          <a:blip r:embed="rId3">
            <a:alphaModFix/>
          </a:blip>
          <a:srcRect b="0" l="52010" r="0" t="0"/>
          <a:stretch/>
        </p:blipFill>
        <p:spPr>
          <a:xfrm>
            <a:off x="717128" y="152400"/>
            <a:ext cx="34247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15"/>
          <p:cNvSpPr txBox="1"/>
          <p:nvPr/>
        </p:nvSpPr>
        <p:spPr>
          <a:xfrm>
            <a:off x="5327425" y="878925"/>
            <a:ext cx="3056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檢測會員是否登入狀態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2.資料庫提取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會員資料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產品訂單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產品資訊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3.連接到付款按鈕功能</a:t>
            </a:r>
            <a:endParaRPr/>
          </a:p>
        </p:txBody>
      </p:sp>
      <p:sp>
        <p:nvSpPr>
          <p:cNvPr id="783" name="Google Shape;783;p115"/>
          <p:cNvSpPr txBox="1"/>
          <p:nvPr/>
        </p:nvSpPr>
        <p:spPr>
          <a:xfrm>
            <a:off x="4572000" y="478725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紀瑄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638" y="95000"/>
            <a:ext cx="727271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16"/>
          <p:cNvSpPr txBox="1"/>
          <p:nvPr/>
        </p:nvSpPr>
        <p:spPr>
          <a:xfrm>
            <a:off x="4295700" y="301375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栗大哥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17"/>
          <p:cNvPicPr preferRelativeResize="0"/>
          <p:nvPr/>
        </p:nvPicPr>
        <p:blipFill rotWithShape="1">
          <a:blip r:embed="rId3">
            <a:alphaModFix/>
          </a:blip>
          <a:srcRect b="0" l="52496" r="0" t="6138"/>
          <a:stretch/>
        </p:blipFill>
        <p:spPr>
          <a:xfrm>
            <a:off x="2160675" y="449425"/>
            <a:ext cx="3454851" cy="454167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17"/>
          <p:cNvSpPr txBox="1"/>
          <p:nvPr/>
        </p:nvSpPr>
        <p:spPr>
          <a:xfrm>
            <a:off x="3699075" y="49225"/>
            <a:ext cx="6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上架</a:t>
            </a:r>
            <a:endParaRPr/>
          </a:p>
        </p:txBody>
      </p:sp>
      <p:sp>
        <p:nvSpPr>
          <p:cNvPr id="796" name="Google Shape;796;p117"/>
          <p:cNvSpPr txBox="1"/>
          <p:nvPr/>
        </p:nvSpPr>
        <p:spPr>
          <a:xfrm>
            <a:off x="6174950" y="274150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紀瑄</a:t>
            </a:r>
            <a:endParaRPr/>
          </a:p>
        </p:txBody>
      </p:sp>
      <p:sp>
        <p:nvSpPr>
          <p:cNvPr id="797" name="Google Shape;797;p117"/>
          <p:cNvSpPr txBox="1"/>
          <p:nvPr/>
        </p:nvSpPr>
        <p:spPr>
          <a:xfrm>
            <a:off x="6278675" y="903913"/>
            <a:ext cx="2308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1.會員</a:t>
            </a:r>
            <a:r>
              <a:rPr lang="zh-TW"/>
              <a:t>是否登入確認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</a:t>
            </a:r>
            <a:r>
              <a:rPr lang="zh-TW"/>
              <a:t>上架頁面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3.圖片上傳方法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4.資料寫入資料庫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5.填入項目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會員編號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產品編號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會員帳號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產品名稱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分類選擇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商品數量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商品狀況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檔案圖片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商品描述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25" y="152400"/>
            <a:ext cx="743400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18"/>
          <p:cNvSpPr txBox="1"/>
          <p:nvPr/>
        </p:nvSpPr>
        <p:spPr>
          <a:xfrm>
            <a:off x="3747100" y="592700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彥云</a:t>
            </a:r>
            <a:endParaRPr/>
          </a:p>
        </p:txBody>
      </p:sp>
      <p:sp>
        <p:nvSpPr>
          <p:cNvPr id="804" name="Google Shape;804;p118"/>
          <p:cNvSpPr txBox="1"/>
          <p:nvPr/>
        </p:nvSpPr>
        <p:spPr>
          <a:xfrm>
            <a:off x="8128850" y="592700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宜謙</a:t>
            </a:r>
            <a:endParaRPr/>
          </a:p>
        </p:txBody>
      </p:sp>
      <p:sp>
        <p:nvSpPr>
          <p:cNvPr id="805" name="Google Shape;805;p118"/>
          <p:cNvSpPr txBox="1"/>
          <p:nvPr/>
        </p:nvSpPr>
        <p:spPr>
          <a:xfrm>
            <a:off x="7997625" y="1297625"/>
            <a:ext cx="1146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會員訂單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1.各</a:t>
            </a:r>
            <a:r>
              <a:rPr lang="zh-TW"/>
              <a:t>細項做</a:t>
            </a:r>
            <a:r>
              <a:rPr lang="zh-TW"/>
              <a:t>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2.檢測登入/登出狀態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</a:t>
            </a:r>
            <a:r>
              <a:rPr lang="zh-TW"/>
              <a:t>返回鍵判斷上一頁</a:t>
            </a:r>
            <a:endParaRPr/>
          </a:p>
        </p:txBody>
      </p:sp>
      <p:sp>
        <p:nvSpPr>
          <p:cNvPr id="806" name="Google Shape;806;p118"/>
          <p:cNvSpPr txBox="1"/>
          <p:nvPr/>
        </p:nvSpPr>
        <p:spPr>
          <a:xfrm>
            <a:off x="3996925" y="1532325"/>
            <a:ext cx="7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18"/>
          <p:cNvSpPr txBox="1"/>
          <p:nvPr/>
        </p:nvSpPr>
        <p:spPr>
          <a:xfrm>
            <a:off x="3739675" y="1232300"/>
            <a:ext cx="126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1.資料庫連動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2.修改、取消鍵功能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9"/>
          <p:cNvSpPr txBox="1"/>
          <p:nvPr/>
        </p:nvSpPr>
        <p:spPr>
          <a:xfrm>
            <a:off x="1469275" y="1140850"/>
            <a:ext cx="56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19"/>
          <p:cNvSpPr txBox="1"/>
          <p:nvPr/>
        </p:nvSpPr>
        <p:spPr>
          <a:xfrm>
            <a:off x="293875" y="795150"/>
            <a:ext cx="278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0604</a:t>
            </a:r>
            <a:r>
              <a:rPr lang="zh-TW"/>
              <a:t>老師建議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會員通知方法 站內信 email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唯一標 &gt; 沒得標 &gt; 最低價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19"/>
          <p:cNvSpPr txBox="1"/>
          <p:nvPr/>
        </p:nvSpPr>
        <p:spPr>
          <a:xfrm>
            <a:off x="3439975" y="688275"/>
            <a:ext cx="5188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0611老師建議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商品分頁 100 個 10個一頁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商品篩選功能範圍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</a:t>
            </a:r>
            <a:r>
              <a:rPr lang="zh-TW"/>
              <a:t>利用</a:t>
            </a:r>
            <a:r>
              <a:rPr lang="zh-TW"/>
              <a:t>timer</a:t>
            </a:r>
            <a:r>
              <a:rPr lang="zh-TW"/>
              <a:t>更新榜單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2.5 利用update更新資料庫目前得標者(最低價唯一標)欄位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3.利用下拉式選單 呈現訂單狀態選單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4.新增分類方法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19"/>
          <p:cNvSpPr txBox="1"/>
          <p:nvPr/>
        </p:nvSpPr>
        <p:spPr>
          <a:xfrm>
            <a:off x="293875" y="3304125"/>
            <a:ext cx="278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0618老師建議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管理員系統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2.競標操作顯示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20"/>
          <p:cNvPicPr preferRelativeResize="0"/>
          <p:nvPr/>
        </p:nvPicPr>
        <p:blipFill rotWithShape="1">
          <a:blip r:embed="rId3">
            <a:alphaModFix/>
          </a:blip>
          <a:srcRect b="41637" l="24415" r="44702" t="9884"/>
          <a:stretch/>
        </p:blipFill>
        <p:spPr>
          <a:xfrm>
            <a:off x="152175" y="120200"/>
            <a:ext cx="3811824" cy="47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20"/>
          <p:cNvPicPr preferRelativeResize="0"/>
          <p:nvPr/>
        </p:nvPicPr>
        <p:blipFill rotWithShape="1">
          <a:blip r:embed="rId4">
            <a:alphaModFix/>
          </a:blip>
          <a:srcRect b="50983" l="24272" r="44764" t="9756"/>
          <a:stretch/>
        </p:blipFill>
        <p:spPr>
          <a:xfrm>
            <a:off x="4072602" y="120201"/>
            <a:ext cx="4615450" cy="468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600" y="1317874"/>
            <a:ext cx="2269675" cy="165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700" y="1762075"/>
            <a:ext cx="4080749" cy="198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1599" y="3466724"/>
            <a:ext cx="2685800" cy="135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23"/>
          <p:cNvSpPr txBox="1"/>
          <p:nvPr/>
        </p:nvSpPr>
        <p:spPr>
          <a:xfrm>
            <a:off x="7094377" y="3095575"/>
            <a:ext cx="1360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pathname: 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商品照片路徑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500" y="307050"/>
            <a:ext cx="6172715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4517700" y="3743575"/>
            <a:ext cx="2126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GoodID:商品ID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OwnerID:擁有者/賣家ID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PicID: 圖片ID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6643800" y="3802875"/>
            <a:ext cx="169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GoodName:商品名稱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Desc:商品說明</a:t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1056300" y="955050"/>
            <a:ext cx="38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 使用者進入網站，網站呈現目前銷售商品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4585446" y="1317875"/>
            <a:ext cx="32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 轉成 UML class diagram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1056300" y="3066525"/>
            <a:ext cx="27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 轉成 UML use case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505775" y="1141625"/>
            <a:ext cx="20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1.使用案例：Use Case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311700" y="3389150"/>
            <a:ext cx="1457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1.1 使用者進入商品上架、出價、買商品功能前，須登入網站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1879425" y="3389150"/>
            <a:ext cx="1457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1.2 登入網站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時，若未在客戶帳號裡，則跳到註冊畫面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4140050" y="1073725"/>
            <a:ext cx="25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 轉成 UML state diagram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050" y="1742625"/>
            <a:ext cx="4641975" cy="285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771" y="1563271"/>
            <a:ext cx="2708550" cy="1751850"/>
          </a:xfrm>
          <a:prstGeom prst="rect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937" y="324800"/>
            <a:ext cx="8326125" cy="4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type="title"/>
          </p:nvPr>
        </p:nvSpPr>
        <p:spPr>
          <a:xfrm>
            <a:off x="264000" y="120725"/>
            <a:ext cx="81393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zh-TW" sz="3000">
                <a:solidFill>
                  <a:srgbClr val="404040"/>
                </a:solidFill>
              </a:rPr>
              <a:t>Login, Register member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82" y="641163"/>
            <a:ext cx="3385401" cy="198260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102" y="328460"/>
            <a:ext cx="2587376" cy="1591984"/>
          </a:xfrm>
          <a:prstGeom prst="rect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5804" y="1851201"/>
            <a:ext cx="3145346" cy="900611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8009" y="2890305"/>
            <a:ext cx="2579851" cy="16563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580" y="2828807"/>
            <a:ext cx="3740760" cy="1798043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4794" y="2348081"/>
            <a:ext cx="3282951" cy="96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4492720" y="3438166"/>
            <a:ext cx="1392300" cy="114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E599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1.2 登入網站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時，若未在客戶帳號裡，則跳到註冊畫面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14927" l="0" r="0" t="14822"/>
          <a:stretch/>
        </p:blipFill>
        <p:spPr>
          <a:xfrm>
            <a:off x="0" y="0"/>
            <a:ext cx="9144000" cy="513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14927" l="0" r="0" t="14822"/>
          <a:stretch/>
        </p:blipFill>
        <p:spPr>
          <a:xfrm>
            <a:off x="0" y="0"/>
            <a:ext cx="9144000" cy="513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14927" l="0" r="0" t="14822"/>
          <a:stretch/>
        </p:blipFill>
        <p:spPr>
          <a:xfrm>
            <a:off x="0" y="0"/>
            <a:ext cx="9144000" cy="513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 b="15153" l="0" r="0" t="15048"/>
          <a:stretch/>
        </p:blipFill>
        <p:spPr>
          <a:xfrm>
            <a:off x="0" y="0"/>
            <a:ext cx="92111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675" y="940350"/>
            <a:ext cx="4895374" cy="37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/>
          <p:nvPr/>
        </p:nvSpPr>
        <p:spPr>
          <a:xfrm>
            <a:off x="1954050" y="1010100"/>
            <a:ext cx="185400" cy="1194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4">
                <a:alpha val="5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7257275" y="1823725"/>
            <a:ext cx="255600" cy="284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1300" y="335900"/>
            <a:ext cx="5253775" cy="5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793050" y="1059925"/>
            <a:ext cx="1106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rgbClr val="5B0F00"/>
                </a:solidFill>
                <a:latin typeface="DFKai-SB"/>
                <a:ea typeface="DFKai-SB"/>
                <a:cs typeface="DFKai-SB"/>
                <a:sym typeface="DFKai-SB"/>
              </a:rPr>
              <a:t>商品分類</a:t>
            </a:r>
            <a:endParaRPr sz="2600">
              <a:solidFill>
                <a:srgbClr val="5B0F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7574175" y="2839075"/>
            <a:ext cx="1106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rgbClr val="5B0F00"/>
                </a:solidFill>
                <a:latin typeface="DFKai-SB"/>
                <a:ea typeface="DFKai-SB"/>
                <a:cs typeface="DFKai-SB"/>
                <a:sym typeface="DFKai-SB"/>
              </a:rPr>
              <a:t>商品內容</a:t>
            </a:r>
            <a:endParaRPr sz="2600">
              <a:solidFill>
                <a:srgbClr val="5B0F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b="14927" l="0" r="0" t="14822"/>
          <a:stretch/>
        </p:blipFill>
        <p:spPr>
          <a:xfrm>
            <a:off x="0" y="0"/>
            <a:ext cx="9144000" cy="513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239425"/>
            <a:ext cx="85206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組員介紹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525" y="1280425"/>
            <a:ext cx="2472225" cy="34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 b="15383" l="0" r="0" t="15042"/>
          <a:stretch/>
        </p:blipFill>
        <p:spPr>
          <a:xfrm>
            <a:off x="0" y="0"/>
            <a:ext cx="92408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 b="14711" l="0" r="0" t="14591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 rotWithShape="1">
          <a:blip r:embed="rId4">
            <a:alphaModFix/>
          </a:blip>
          <a:srcRect b="0" l="0" r="26702" t="0"/>
          <a:stretch/>
        </p:blipFill>
        <p:spPr>
          <a:xfrm>
            <a:off x="557199" y="1259575"/>
            <a:ext cx="3722351" cy="31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/>
        </p:nvSpPr>
        <p:spPr>
          <a:xfrm>
            <a:off x="1954925" y="1259575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3.點擊select進入商品頁面</a:t>
            </a:r>
            <a:endParaRPr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703225" y="3033850"/>
            <a:ext cx="3615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702" y="1593900"/>
            <a:ext cx="3305823" cy="291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4148950" y="2873125"/>
            <a:ext cx="683100" cy="40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 txBox="1"/>
          <p:nvPr/>
        </p:nvSpPr>
        <p:spPr>
          <a:xfrm>
            <a:off x="5948900" y="1259575"/>
            <a:ext cx="18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4.成功</a:t>
            </a:r>
            <a:r>
              <a:rPr lang="zh-TW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進入商品頁面</a:t>
            </a:r>
            <a:endParaRPr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14927" l="0" r="0" t="14822"/>
          <a:stretch/>
        </p:blipFill>
        <p:spPr>
          <a:xfrm>
            <a:off x="0" y="0"/>
            <a:ext cx="915223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 rotWithShape="1">
          <a:blip r:embed="rId4">
            <a:alphaModFix/>
          </a:blip>
          <a:srcRect b="9045" l="4280" r="60348" t="26112"/>
          <a:stretch/>
        </p:blipFill>
        <p:spPr>
          <a:xfrm>
            <a:off x="825475" y="1347200"/>
            <a:ext cx="3138500" cy="32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 rotWithShape="1">
          <a:blip r:embed="rId4">
            <a:alphaModFix/>
          </a:blip>
          <a:srcRect b="9268" l="50243" r="1482" t="18493"/>
          <a:stretch/>
        </p:blipFill>
        <p:spPr>
          <a:xfrm>
            <a:off x="4398250" y="1294325"/>
            <a:ext cx="3970226" cy="3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/>
        </p:nvSpPr>
        <p:spPr>
          <a:xfrm>
            <a:off x="825475" y="955475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進入商品</a:t>
            </a: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上架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4398250" y="955475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2</a:t>
            </a: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.</a:t>
            </a: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商品圖片從本機上傳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b="15383" l="0" r="0" t="15042"/>
          <a:stretch/>
        </p:blipFill>
        <p:spPr>
          <a:xfrm>
            <a:off x="0" y="0"/>
            <a:ext cx="92408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 b="14930" l="0" r="0" t="15265"/>
          <a:stretch/>
        </p:blipFill>
        <p:spPr>
          <a:xfrm>
            <a:off x="0" y="0"/>
            <a:ext cx="92111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b="15153" l="0" r="0" t="15048"/>
          <a:stretch/>
        </p:blipFill>
        <p:spPr>
          <a:xfrm>
            <a:off x="0" y="0"/>
            <a:ext cx="9144000" cy="510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b="15153" l="0" r="0" t="15048"/>
          <a:stretch/>
        </p:blipFill>
        <p:spPr>
          <a:xfrm>
            <a:off x="0" y="0"/>
            <a:ext cx="92111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237" y="339625"/>
            <a:ext cx="2308125" cy="6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5">
            <a:alphaModFix/>
          </a:blip>
          <a:srcRect b="9043" l="3265" r="1813" t="26361"/>
          <a:stretch/>
        </p:blipFill>
        <p:spPr>
          <a:xfrm>
            <a:off x="423700" y="1260300"/>
            <a:ext cx="8199200" cy="31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874" y="307049"/>
            <a:ext cx="2753375" cy="8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 rotWithShape="1">
          <a:blip r:embed="rId5">
            <a:alphaModFix/>
          </a:blip>
          <a:srcRect b="8828" l="3176" r="5030" t="25679"/>
          <a:stretch/>
        </p:blipFill>
        <p:spPr>
          <a:xfrm>
            <a:off x="434550" y="1434050"/>
            <a:ext cx="8144900" cy="32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2187" y="343762"/>
            <a:ext cx="4829613" cy="7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14933" l="0" r="0" t="14594"/>
          <a:stretch/>
        </p:blipFill>
        <p:spPr>
          <a:xfrm>
            <a:off x="0" y="-5887"/>
            <a:ext cx="9144000" cy="515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788" y="1344778"/>
            <a:ext cx="3955875" cy="32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5">
            <a:alphaModFix/>
          </a:blip>
          <a:srcRect b="18066" l="30914" r="14359" t="26617"/>
          <a:stretch/>
        </p:blipFill>
        <p:spPr>
          <a:xfrm>
            <a:off x="611562" y="1404500"/>
            <a:ext cx="3897574" cy="31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/>
          <p:nvPr/>
        </p:nvSpPr>
        <p:spPr>
          <a:xfrm>
            <a:off x="1708388" y="4333625"/>
            <a:ext cx="347400" cy="2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41"/>
          <p:cNvCxnSpPr>
            <a:stCxn id="254" idx="3"/>
            <a:endCxn id="256" idx="1"/>
          </p:cNvCxnSpPr>
          <p:nvPr/>
        </p:nvCxnSpPr>
        <p:spPr>
          <a:xfrm flipH="1" rot="10800000">
            <a:off x="2055788" y="2980325"/>
            <a:ext cx="2571000" cy="146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41"/>
          <p:cNvSpPr/>
          <p:nvPr/>
        </p:nvSpPr>
        <p:spPr>
          <a:xfrm>
            <a:off x="4626788" y="1344775"/>
            <a:ext cx="3955800" cy="327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1"/>
          <p:cNvSpPr txBox="1"/>
          <p:nvPr/>
        </p:nvSpPr>
        <p:spPr>
          <a:xfrm>
            <a:off x="4546725" y="927500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2.商品</a:t>
            </a: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下標邏輯流程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611550" y="927500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1</a:t>
            </a: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.商品</a:t>
            </a: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下標頁面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14707" l="0" r="0" t="14820"/>
          <a:stretch/>
        </p:blipFill>
        <p:spPr>
          <a:xfrm>
            <a:off x="0" y="0"/>
            <a:ext cx="9144000" cy="515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 rotWithShape="1">
          <a:blip r:embed="rId3">
            <a:alphaModFix/>
          </a:blip>
          <a:srcRect b="14933" l="0" r="0" t="14594"/>
          <a:stretch/>
        </p:blipFill>
        <p:spPr>
          <a:xfrm>
            <a:off x="0" y="-5887"/>
            <a:ext cx="9144000" cy="51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/>
        </p:nvSpPr>
        <p:spPr>
          <a:xfrm>
            <a:off x="3134925" y="884050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下標成功跳出修改資料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741875" y="884050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1.商品下標頁面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4">
            <a:alphaModFix/>
          </a:blip>
          <a:srcRect b="80357" l="32807" r="32262" t="6129"/>
          <a:stretch/>
        </p:blipFill>
        <p:spPr>
          <a:xfrm>
            <a:off x="3049600" y="1484450"/>
            <a:ext cx="2749802" cy="850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p42"/>
          <p:cNvPicPr preferRelativeResize="0"/>
          <p:nvPr/>
        </p:nvPicPr>
        <p:blipFill rotWithShape="1">
          <a:blip r:embed="rId5">
            <a:alphaModFix/>
          </a:blip>
          <a:srcRect b="81363" l="32493" r="32541" t="6340"/>
          <a:stretch/>
        </p:blipFill>
        <p:spPr>
          <a:xfrm>
            <a:off x="3134925" y="2083075"/>
            <a:ext cx="2749802" cy="7736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8" name="Google Shape;268;p42"/>
          <p:cNvPicPr preferRelativeResize="0"/>
          <p:nvPr/>
        </p:nvPicPr>
        <p:blipFill rotWithShape="1">
          <a:blip r:embed="rId6">
            <a:alphaModFix/>
          </a:blip>
          <a:srcRect b="18917" l="30744" r="42399" t="25976"/>
          <a:stretch/>
        </p:blipFill>
        <p:spPr>
          <a:xfrm>
            <a:off x="807025" y="1303925"/>
            <a:ext cx="2115274" cy="34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/>
          <p:nvPr/>
        </p:nvSpPr>
        <p:spPr>
          <a:xfrm>
            <a:off x="872200" y="4322725"/>
            <a:ext cx="1560600" cy="2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7">
            <a:alphaModFix/>
          </a:blip>
          <a:srcRect b="8162" l="30733" r="42071" t="35464"/>
          <a:stretch/>
        </p:blipFill>
        <p:spPr>
          <a:xfrm>
            <a:off x="6231925" y="1286100"/>
            <a:ext cx="2194499" cy="35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/>
          <p:nvPr/>
        </p:nvSpPr>
        <p:spPr>
          <a:xfrm>
            <a:off x="6388025" y="4268775"/>
            <a:ext cx="1636500" cy="2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6002275" y="884050"/>
            <a:ext cx="411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3</a:t>
            </a: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.下標</a:t>
            </a:r>
            <a:r>
              <a:rPr lang="zh-TW" sz="1900">
                <a:solidFill>
                  <a:srgbClr val="660000"/>
                </a:solidFill>
                <a:latin typeface="DFKai-SB"/>
                <a:ea typeface="DFKai-SB"/>
                <a:cs typeface="DFKai-SB"/>
                <a:sym typeface="DFKai-SB"/>
              </a:rPr>
              <a:t>成功 更新榜單</a:t>
            </a:r>
            <a:endParaRPr sz="1900">
              <a:solidFill>
                <a:srgbClr val="66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6624" y="2688825"/>
            <a:ext cx="2805650" cy="809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4">
            <a:alphaModFix/>
          </a:blip>
          <a:srcRect b="7958" l="0" r="0" t="25499"/>
          <a:stretch/>
        </p:blipFill>
        <p:spPr>
          <a:xfrm>
            <a:off x="403225" y="1354286"/>
            <a:ext cx="8337550" cy="312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750" y="524596"/>
            <a:ext cx="5756500" cy="6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4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4">
            <a:alphaModFix/>
          </a:blip>
          <a:srcRect b="7954" l="0" r="-4264" t="26472"/>
          <a:stretch/>
        </p:blipFill>
        <p:spPr>
          <a:xfrm>
            <a:off x="421925" y="1336300"/>
            <a:ext cx="8599300" cy="31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750" y="532050"/>
            <a:ext cx="74676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5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 rotWithShape="1">
          <a:blip r:embed="rId4">
            <a:alphaModFix/>
          </a:blip>
          <a:srcRect b="10267" l="0" r="0" t="6322"/>
          <a:stretch/>
        </p:blipFill>
        <p:spPr>
          <a:xfrm>
            <a:off x="420025" y="623849"/>
            <a:ext cx="8303950" cy="38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 rotWithShape="1">
          <a:blip r:embed="rId4">
            <a:alphaModFix/>
          </a:blip>
          <a:srcRect b="3269" l="77303" r="3391" t="86322"/>
          <a:stretch/>
        </p:blipFill>
        <p:spPr>
          <a:xfrm>
            <a:off x="6852725" y="4344475"/>
            <a:ext cx="1585550" cy="4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 txBox="1"/>
          <p:nvPr/>
        </p:nvSpPr>
        <p:spPr>
          <a:xfrm>
            <a:off x="2867150" y="1369650"/>
            <a:ext cx="2226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5"/>
          <p:cNvSpPr txBox="1"/>
          <p:nvPr/>
        </p:nvSpPr>
        <p:spPr>
          <a:xfrm>
            <a:off x="7928200" y="1369650"/>
            <a:ext cx="662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5"/>
          <p:cNvSpPr txBox="1"/>
          <p:nvPr/>
        </p:nvSpPr>
        <p:spPr>
          <a:xfrm>
            <a:off x="1109675" y="1120250"/>
            <a:ext cx="2226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5">
            <a:alphaModFix/>
          </a:blip>
          <a:srcRect b="0" l="0" r="65704" t="0"/>
          <a:stretch/>
        </p:blipFill>
        <p:spPr>
          <a:xfrm>
            <a:off x="1109675" y="684725"/>
            <a:ext cx="3049799" cy="77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6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 rotWithShape="1">
          <a:blip r:embed="rId4">
            <a:alphaModFix/>
          </a:blip>
          <a:srcRect b="7629" l="0" r="0" t="0"/>
          <a:stretch/>
        </p:blipFill>
        <p:spPr>
          <a:xfrm>
            <a:off x="599900" y="377399"/>
            <a:ext cx="7802176" cy="40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325" y="803550"/>
            <a:ext cx="26098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 rotWithShape="1">
          <a:blip r:embed="rId4">
            <a:alphaModFix/>
          </a:blip>
          <a:srcRect b="8514" l="0" r="0" t="25838"/>
          <a:stretch/>
        </p:blipFill>
        <p:spPr>
          <a:xfrm>
            <a:off x="660388" y="1401475"/>
            <a:ext cx="7823226" cy="28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198" y="597575"/>
            <a:ext cx="5649225" cy="5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 rotWithShape="1">
          <a:blip r:embed="rId4">
            <a:alphaModFix/>
          </a:blip>
          <a:srcRect b="7041" l="49996" r="28348" t="81852"/>
          <a:stretch/>
        </p:blipFill>
        <p:spPr>
          <a:xfrm>
            <a:off x="4571988" y="3877550"/>
            <a:ext cx="1694126" cy="4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8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211" y="434675"/>
            <a:ext cx="5649225" cy="5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 rotWithShape="1">
          <a:blip r:embed="rId5">
            <a:alphaModFix/>
          </a:blip>
          <a:srcRect b="12206" l="0" r="0" t="7908"/>
          <a:stretch/>
        </p:blipFill>
        <p:spPr>
          <a:xfrm>
            <a:off x="773613" y="1284450"/>
            <a:ext cx="7486400" cy="3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9"/>
          <p:cNvPicPr preferRelativeResize="0"/>
          <p:nvPr/>
        </p:nvPicPr>
        <p:blipFill rotWithShape="1">
          <a:blip r:embed="rId3">
            <a:alphaModFix/>
          </a:blip>
          <a:srcRect b="15153" l="0" r="0" t="14823"/>
          <a:stretch/>
        </p:blipFill>
        <p:spPr>
          <a:xfrm>
            <a:off x="0" y="0"/>
            <a:ext cx="91816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 b="14711" l="0" r="0" t="14591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14711" l="0" r="0" t="14591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 rotWithShape="1">
          <a:blip r:embed="rId4">
            <a:alphaModFix/>
          </a:blip>
          <a:srcRect b="7267" l="23403" r="27799" t="27197"/>
          <a:stretch/>
        </p:blipFill>
        <p:spPr>
          <a:xfrm>
            <a:off x="695175" y="1792425"/>
            <a:ext cx="3464300" cy="26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 txBox="1"/>
          <p:nvPr/>
        </p:nvSpPr>
        <p:spPr>
          <a:xfrm>
            <a:off x="3364925" y="4156625"/>
            <a:ext cx="5106000" cy="60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修改程式，將中文字串改成英文</a:t>
            </a:r>
            <a:endParaRPr sz="27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38" name="Google Shape;338;p51"/>
          <p:cNvSpPr txBox="1"/>
          <p:nvPr/>
        </p:nvSpPr>
        <p:spPr>
          <a:xfrm>
            <a:off x="543150" y="1218450"/>
            <a:ext cx="625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5B0F00"/>
                </a:solidFill>
                <a:latin typeface="DFKai-SB"/>
                <a:ea typeface="DFKai-SB"/>
                <a:cs typeface="DFKai-SB"/>
                <a:sym typeface="DFKai-SB"/>
              </a:rPr>
              <a:t>Azure </a:t>
            </a:r>
            <a:r>
              <a:rPr lang="zh-TW" sz="1700">
                <a:solidFill>
                  <a:srgbClr val="5B0F00"/>
                </a:solidFill>
                <a:latin typeface="DFKai-SB"/>
                <a:ea typeface="DFKai-SB"/>
                <a:cs typeface="DFKai-SB"/>
                <a:sym typeface="DFKai-SB"/>
              </a:rPr>
              <a:t>雲端資料庫 資料只能使用英文作為SQL語法篩選條件</a:t>
            </a:r>
            <a:endParaRPr sz="1700">
              <a:solidFill>
                <a:srgbClr val="5B0F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39" name="Google Shape;339;p51"/>
          <p:cNvPicPr preferRelativeResize="0"/>
          <p:nvPr/>
        </p:nvPicPr>
        <p:blipFill rotWithShape="1">
          <a:blip r:embed="rId5">
            <a:alphaModFix/>
          </a:blip>
          <a:srcRect b="42144" l="29389" r="27031" t="44975"/>
          <a:stretch/>
        </p:blipFill>
        <p:spPr>
          <a:xfrm>
            <a:off x="4572000" y="3016475"/>
            <a:ext cx="3630998" cy="8256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51"/>
          <p:cNvPicPr preferRelativeResize="0"/>
          <p:nvPr/>
        </p:nvPicPr>
        <p:blipFill rotWithShape="1">
          <a:blip r:embed="rId6">
            <a:alphaModFix/>
          </a:blip>
          <a:srcRect b="43207" l="26621" r="27793" t="46024"/>
          <a:stretch/>
        </p:blipFill>
        <p:spPr>
          <a:xfrm>
            <a:off x="4572000" y="1933626"/>
            <a:ext cx="3631002" cy="7570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51"/>
          <p:cNvSpPr/>
          <p:nvPr/>
        </p:nvSpPr>
        <p:spPr>
          <a:xfrm>
            <a:off x="5835138" y="2031350"/>
            <a:ext cx="347400" cy="2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/>
          <p:nvPr/>
        </p:nvSpPr>
        <p:spPr>
          <a:xfrm>
            <a:off x="5744213" y="2411825"/>
            <a:ext cx="347400" cy="2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1"/>
          <p:cNvSpPr/>
          <p:nvPr/>
        </p:nvSpPr>
        <p:spPr>
          <a:xfrm>
            <a:off x="5679413" y="3172375"/>
            <a:ext cx="347400" cy="2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1"/>
          <p:cNvSpPr/>
          <p:nvPr/>
        </p:nvSpPr>
        <p:spPr>
          <a:xfrm>
            <a:off x="5571163" y="3498550"/>
            <a:ext cx="347400" cy="2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" name="Google Shape;345;p51"/>
          <p:cNvCxnSpPr>
            <a:stCxn id="342" idx="2"/>
            <a:endCxn id="343" idx="0"/>
          </p:cNvCxnSpPr>
          <p:nvPr/>
        </p:nvCxnSpPr>
        <p:spPr>
          <a:xfrm flipH="1">
            <a:off x="5853113" y="2634425"/>
            <a:ext cx="64800" cy="53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14485" l="0" r="0" t="14817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2"/>
          <p:cNvPicPr preferRelativeResize="0"/>
          <p:nvPr/>
        </p:nvPicPr>
        <p:blipFill rotWithShape="1">
          <a:blip r:embed="rId3">
            <a:alphaModFix/>
          </a:blip>
          <a:srcRect b="14711" l="0" r="0" t="14591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2"/>
          <p:cNvPicPr preferRelativeResize="0"/>
          <p:nvPr/>
        </p:nvPicPr>
        <p:blipFill rotWithShape="1">
          <a:blip r:embed="rId4">
            <a:alphaModFix/>
          </a:blip>
          <a:srcRect b="9266" l="0" r="0" t="28287"/>
          <a:stretch/>
        </p:blipFill>
        <p:spPr>
          <a:xfrm>
            <a:off x="532238" y="1227700"/>
            <a:ext cx="8079526" cy="28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2"/>
          <p:cNvSpPr txBox="1"/>
          <p:nvPr/>
        </p:nvSpPr>
        <p:spPr>
          <a:xfrm>
            <a:off x="2715125" y="4156625"/>
            <a:ext cx="5755800" cy="60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修改</a:t>
            </a: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資料庫</a:t>
            </a:r>
            <a:r>
              <a:rPr lang="zh-TW" sz="2700">
                <a:latin typeface="DFKai-SB"/>
                <a:ea typeface="DFKai-SB"/>
                <a:cs typeface="DFKai-SB"/>
                <a:sym typeface="DFKai-SB"/>
              </a:rPr>
              <a:t>，將中文字串改成英文</a:t>
            </a:r>
            <a:endParaRPr sz="27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3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3"/>
          <p:cNvPicPr preferRelativeResize="0"/>
          <p:nvPr/>
        </p:nvPicPr>
        <p:blipFill rotWithShape="1">
          <a:blip r:embed="rId4">
            <a:alphaModFix/>
          </a:blip>
          <a:srcRect b="14028" l="7716" r="31233" t="55414"/>
          <a:stretch/>
        </p:blipFill>
        <p:spPr>
          <a:xfrm>
            <a:off x="559350" y="2715519"/>
            <a:ext cx="4267926" cy="2067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3"/>
          <p:cNvSpPr txBox="1"/>
          <p:nvPr/>
        </p:nvSpPr>
        <p:spPr>
          <a:xfrm>
            <a:off x="5267550" y="685575"/>
            <a:ext cx="3423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5/19~5/23 </a:t>
            </a: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製作關聯圖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5/23~5/26 製作資料庫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5/26~6/2  找網頁套版、網站介面設計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6/2~6/9   程式製作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6/9~6/16  程式製作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6/16~6/23 程式Debug、Azure雲端部署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6/23~6/27 PPT簡報製作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60" name="Google Shape;360;p53"/>
          <p:cNvSpPr txBox="1"/>
          <p:nvPr/>
        </p:nvSpPr>
        <p:spPr>
          <a:xfrm>
            <a:off x="2762625" y="4074475"/>
            <a:ext cx="954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初步規劃</a:t>
            </a:r>
            <a:endParaRPr/>
          </a:p>
        </p:txBody>
      </p:sp>
      <p:sp>
        <p:nvSpPr>
          <p:cNvPr id="361" name="Google Shape;361;p53"/>
          <p:cNvSpPr/>
          <p:nvPr/>
        </p:nvSpPr>
        <p:spPr>
          <a:xfrm>
            <a:off x="4216338" y="4034275"/>
            <a:ext cx="7230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7755450" y="4081675"/>
            <a:ext cx="909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實際執行</a:t>
            </a:r>
            <a:endParaRPr/>
          </a:p>
        </p:txBody>
      </p:sp>
      <p:pic>
        <p:nvPicPr>
          <p:cNvPr id="363" name="Google Shape;363;p53"/>
          <p:cNvPicPr preferRelativeResize="0"/>
          <p:nvPr/>
        </p:nvPicPr>
        <p:blipFill rotWithShape="1">
          <a:blip r:embed="rId5">
            <a:alphaModFix/>
          </a:blip>
          <a:srcRect b="3623" l="2758" r="3722" t="4885"/>
          <a:stretch/>
        </p:blipFill>
        <p:spPr>
          <a:xfrm>
            <a:off x="407300" y="641275"/>
            <a:ext cx="4860250" cy="1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4"/>
          <p:cNvPicPr preferRelativeResize="0"/>
          <p:nvPr/>
        </p:nvPicPr>
        <p:blipFill rotWithShape="1">
          <a:blip r:embed="rId3">
            <a:alphaModFix/>
          </a:blip>
          <a:srcRect b="14927" l="0" r="0" t="14822"/>
          <a:stretch/>
        </p:blipFill>
        <p:spPr>
          <a:xfrm>
            <a:off x="0" y="0"/>
            <a:ext cx="9144000" cy="513887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4"/>
          <p:cNvSpPr txBox="1"/>
          <p:nvPr/>
        </p:nvSpPr>
        <p:spPr>
          <a:xfrm>
            <a:off x="663025" y="1336100"/>
            <a:ext cx="7484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1.</a:t>
            </a:r>
            <a:r>
              <a:rPr lang="zh-TW" sz="1700"/>
              <a:t>我們原本的規劃為：打造一個結合購物商城、拍賣網、低價競標網站的三合一平台，礙於時間及人力因素考量，捨棄了購物商城及拍賣網兩部分，專心完成低價競標網站，希望未來有能力也把另外兩部分做完。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2.有些網頁功能我們尚未完善，如：更為直觀的商品列表呈現方式、商品列表多頁呈現、下標方式人性化(如：一次可下多標、下標價位可用區間選取等等)，皆是我們未來可以完善、做更好的地方，希望未來能將這些功能做的更完善。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3.目前尚未實測我們網站對於流量過大時是否會過度負荷，造成頁面載入時間過長，影響用戶體驗。未來希望能調整我們網站的效能，縮短用戶載入頁面時間，才能帶給用戶良好的體驗。</a:t>
            </a:r>
            <a:endParaRPr sz="1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25" y="912800"/>
            <a:ext cx="3116275" cy="12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629250" y="2692900"/>
            <a:ext cx="7314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聯成電腦第四組：競標系統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500" y="174900"/>
            <a:ext cx="4027132" cy="25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6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6"/>
          <p:cNvSpPr txBox="1"/>
          <p:nvPr/>
        </p:nvSpPr>
        <p:spPr>
          <a:xfrm>
            <a:off x="3138625" y="2096700"/>
            <a:ext cx="343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後方為補充資料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7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7"/>
          <p:cNvSpPr txBox="1"/>
          <p:nvPr/>
        </p:nvSpPr>
        <p:spPr>
          <a:xfrm>
            <a:off x="2193700" y="2263950"/>
            <a:ext cx="49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https://letsbiddingweb.azurewebsites.net/Home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8"/>
          <p:cNvPicPr preferRelativeResize="0"/>
          <p:nvPr/>
        </p:nvPicPr>
        <p:blipFill rotWithShape="1">
          <a:blip r:embed="rId3">
            <a:alphaModFix/>
          </a:blip>
          <a:srcRect b="14998" l="0" r="0" t="1511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9"/>
          <p:cNvPicPr preferRelativeResize="0"/>
          <p:nvPr/>
        </p:nvPicPr>
        <p:blipFill rotWithShape="1">
          <a:blip r:embed="rId3">
            <a:alphaModFix/>
          </a:blip>
          <a:srcRect b="14711" l="0" r="0" t="14591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9"/>
          <p:cNvPicPr preferRelativeResize="0"/>
          <p:nvPr/>
        </p:nvPicPr>
        <p:blipFill rotWithShape="1">
          <a:blip r:embed="rId4">
            <a:alphaModFix/>
          </a:blip>
          <a:srcRect b="10568" l="8388" r="13650" t="26336"/>
          <a:stretch/>
        </p:blipFill>
        <p:spPr>
          <a:xfrm>
            <a:off x="738625" y="1277200"/>
            <a:ext cx="4651600" cy="21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14711" l="0" r="0" t="14591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2"/>
          <p:cNvPicPr preferRelativeResize="0"/>
          <p:nvPr/>
        </p:nvPicPr>
        <p:blipFill rotWithShape="1">
          <a:blip r:embed="rId3">
            <a:alphaModFix/>
          </a:blip>
          <a:srcRect b="11000" l="0" r="0" t="0"/>
          <a:stretch/>
        </p:blipFill>
        <p:spPr>
          <a:xfrm>
            <a:off x="135475" y="0"/>
            <a:ext cx="8873076" cy="44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99500" cy="399347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/>
          <p:nvPr/>
        </p:nvSpPr>
        <p:spPr>
          <a:xfrm>
            <a:off x="2539550" y="4297800"/>
            <a:ext cx="5686200" cy="646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修改程式，將中文字串改成英文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25" y="154663"/>
            <a:ext cx="8594076" cy="48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4076" cy="48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13" y="172975"/>
            <a:ext cx="8528976" cy="47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63" y="166875"/>
            <a:ext cx="8550676" cy="4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3">
            <a:alphaModFix/>
          </a:blip>
          <a:srcRect b="14485" l="0" r="0" t="14817"/>
          <a:stretch/>
        </p:blipFill>
        <p:spPr>
          <a:xfrm>
            <a:off x="0" y="0"/>
            <a:ext cx="9144000" cy="517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7476" cy="48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52350" cy="50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762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0876" cy="48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15383" l="0" r="0" t="14818"/>
          <a:stretch/>
        </p:blipFill>
        <p:spPr>
          <a:xfrm>
            <a:off x="0" y="0"/>
            <a:ext cx="92111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4"/>
          <p:cNvSpPr txBox="1"/>
          <p:nvPr/>
        </p:nvSpPr>
        <p:spPr>
          <a:xfrm>
            <a:off x="1823375" y="87500"/>
            <a:ext cx="58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會員登入後，網站顯示商品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26" name="Google Shape;52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025" y="734000"/>
            <a:ext cx="5547889" cy="4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84"/>
          <p:cNvSpPr/>
          <p:nvPr/>
        </p:nvSpPr>
        <p:spPr>
          <a:xfrm>
            <a:off x="1345900" y="716875"/>
            <a:ext cx="325500" cy="1454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4">
                <a:alpha val="5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84"/>
          <p:cNvSpPr txBox="1"/>
          <p:nvPr/>
        </p:nvSpPr>
        <p:spPr>
          <a:xfrm>
            <a:off x="239200" y="951325"/>
            <a:ext cx="1106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商品分類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29" name="Google Shape;529;p84"/>
          <p:cNvSpPr/>
          <p:nvPr/>
        </p:nvSpPr>
        <p:spPr>
          <a:xfrm>
            <a:off x="7661350" y="1802000"/>
            <a:ext cx="325500" cy="3233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84"/>
          <p:cNvSpPr txBox="1"/>
          <p:nvPr/>
        </p:nvSpPr>
        <p:spPr>
          <a:xfrm>
            <a:off x="7986850" y="2925950"/>
            <a:ext cx="1106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商品</a:t>
            </a: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內容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5"/>
          <p:cNvSpPr txBox="1"/>
          <p:nvPr>
            <p:ph idx="1" type="subTitle"/>
          </p:nvPr>
        </p:nvSpPr>
        <p:spPr>
          <a:xfrm>
            <a:off x="363475" y="270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分析流程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36" name="Google Shape;53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75" y="112105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85"/>
          <p:cNvSpPr txBox="1"/>
          <p:nvPr/>
        </p:nvSpPr>
        <p:spPr>
          <a:xfrm>
            <a:off x="363475" y="3531175"/>
            <a:ext cx="1777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1. </a:t>
            </a:r>
            <a:r>
              <a:rPr lang="zh-TW" sz="2000">
                <a:solidFill>
                  <a:schemeClr val="dk1"/>
                </a:solidFill>
              </a:rPr>
              <a:t>列出使用情境(Use Case)</a:t>
            </a:r>
            <a:endParaRPr sz="2000"/>
          </a:p>
        </p:txBody>
      </p:sp>
      <p:pic>
        <p:nvPicPr>
          <p:cNvPr id="538" name="Google Shape;53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550" y="3069863"/>
            <a:ext cx="1442375" cy="17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613" y="3358063"/>
            <a:ext cx="2025625" cy="10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85"/>
          <p:cNvSpPr txBox="1"/>
          <p:nvPr/>
        </p:nvSpPr>
        <p:spPr>
          <a:xfrm>
            <a:off x="3567125" y="1907513"/>
            <a:ext cx="20256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2</a:t>
            </a:r>
            <a:r>
              <a:rPr lang="zh-TW" sz="2100">
                <a:solidFill>
                  <a:schemeClr val="dk1"/>
                </a:solidFill>
              </a:rPr>
              <a:t>. </a:t>
            </a:r>
            <a:r>
              <a:rPr lang="zh-TW" sz="2100">
                <a:solidFill>
                  <a:schemeClr val="dk1"/>
                </a:solidFill>
              </a:rPr>
              <a:t>需求分析、流程分析</a:t>
            </a:r>
            <a:endParaRPr sz="2100"/>
          </a:p>
        </p:txBody>
      </p:sp>
      <p:sp>
        <p:nvSpPr>
          <p:cNvPr id="541" name="Google Shape;541;p85"/>
          <p:cNvSpPr txBox="1"/>
          <p:nvPr/>
        </p:nvSpPr>
        <p:spPr>
          <a:xfrm>
            <a:off x="6979978" y="3264175"/>
            <a:ext cx="19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3</a:t>
            </a:r>
            <a:r>
              <a:rPr lang="zh-TW" sz="2000">
                <a:solidFill>
                  <a:schemeClr val="dk1"/>
                </a:solidFill>
              </a:rPr>
              <a:t>. UML to database design</a:t>
            </a:r>
            <a:endParaRPr sz="2000"/>
          </a:p>
        </p:txBody>
      </p:sp>
      <p:pic>
        <p:nvPicPr>
          <p:cNvPr id="542" name="Google Shape;542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3247" y="644000"/>
            <a:ext cx="2230828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404040"/>
                </a:solidFill>
              </a:rPr>
              <a:t>使用案例(Use Case) 到 UML</a:t>
            </a:r>
            <a:endParaRPr sz="3000"/>
          </a:p>
        </p:txBody>
      </p:sp>
      <p:pic>
        <p:nvPicPr>
          <p:cNvPr id="548" name="Google Shape;54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65375"/>
            <a:ext cx="2505075" cy="182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p86"/>
          <p:cNvSpPr txBox="1"/>
          <p:nvPr/>
        </p:nvSpPr>
        <p:spPr>
          <a:xfrm>
            <a:off x="638975" y="3141825"/>
            <a:ext cx="1518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1. 使用者進入網站，網站呈現目前銷售商品</a:t>
            </a:r>
            <a:endParaRPr sz="1200"/>
          </a:p>
        </p:txBody>
      </p:sp>
      <p:pic>
        <p:nvPicPr>
          <p:cNvPr id="550" name="Google Shape;55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121" y="673196"/>
            <a:ext cx="3102076" cy="156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1" name="Google Shape;551;p86"/>
          <p:cNvSpPr txBox="1"/>
          <p:nvPr/>
        </p:nvSpPr>
        <p:spPr>
          <a:xfrm>
            <a:off x="3898175" y="1387000"/>
            <a:ext cx="1211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2</a:t>
            </a:r>
            <a:r>
              <a:rPr lang="zh-TW" sz="1200">
                <a:solidFill>
                  <a:schemeClr val="dk1"/>
                </a:solidFill>
              </a:rPr>
              <a:t>. </a:t>
            </a:r>
            <a:r>
              <a:rPr lang="zh-TW" sz="1200">
                <a:solidFill>
                  <a:schemeClr val="dk1"/>
                </a:solidFill>
              </a:rPr>
              <a:t>轉成 UML use case</a:t>
            </a:r>
            <a:endParaRPr sz="1200"/>
          </a:p>
        </p:txBody>
      </p:sp>
      <p:sp>
        <p:nvSpPr>
          <p:cNvPr id="552" name="Google Shape;552;p86"/>
          <p:cNvSpPr txBox="1"/>
          <p:nvPr/>
        </p:nvSpPr>
        <p:spPr>
          <a:xfrm>
            <a:off x="958688" y="3989250"/>
            <a:ext cx="1211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3</a:t>
            </a:r>
            <a:r>
              <a:rPr lang="zh-TW" sz="1200">
                <a:solidFill>
                  <a:schemeClr val="dk1"/>
                </a:solidFill>
              </a:rPr>
              <a:t>. 轉成 UML class diagram</a:t>
            </a:r>
            <a:endParaRPr sz="1200"/>
          </a:p>
        </p:txBody>
      </p:sp>
      <p:sp>
        <p:nvSpPr>
          <p:cNvPr id="553" name="Google Shape;553;p86"/>
          <p:cNvSpPr txBox="1"/>
          <p:nvPr/>
        </p:nvSpPr>
        <p:spPr>
          <a:xfrm>
            <a:off x="2646850" y="3081425"/>
            <a:ext cx="15189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GoodID:商品 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OwnerID:擁有者/賣家ID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PicID: 圖片 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GoodName:商品名稱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Desc:商品說明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4" name="Google Shape;55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075" y="2477650"/>
            <a:ext cx="4458975" cy="21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6"/>
          <p:cNvSpPr txBox="1"/>
          <p:nvPr/>
        </p:nvSpPr>
        <p:spPr>
          <a:xfrm>
            <a:off x="7669913" y="4305625"/>
            <a:ext cx="1211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pathname: 商品照片路徑</a:t>
            </a:r>
            <a:endParaRPr sz="1200"/>
          </a:p>
        </p:txBody>
      </p:sp>
      <p:sp>
        <p:nvSpPr>
          <p:cNvPr id="556" name="Google Shape;556;p86"/>
          <p:cNvSpPr txBox="1"/>
          <p:nvPr/>
        </p:nvSpPr>
        <p:spPr>
          <a:xfrm>
            <a:off x="791375" y="3294225"/>
            <a:ext cx="1518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1. 使用者進入網站，網站呈現目前銷售商品</a:t>
            </a:r>
            <a:endParaRPr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7"/>
          <p:cNvSpPr txBox="1"/>
          <p:nvPr/>
        </p:nvSpPr>
        <p:spPr>
          <a:xfrm>
            <a:off x="1173000" y="424275"/>
            <a:ext cx="7525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>
                <a:solidFill>
                  <a:schemeClr val="dk1"/>
                </a:solidFill>
              </a:rPr>
              <a:t>首頁 &gt; 會員註冊 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首頁 &gt; 會員登入  </a:t>
            </a:r>
            <a:r>
              <a:rPr lang="zh-TW" sz="1500">
                <a:solidFill>
                  <a:schemeClr val="dk1"/>
                </a:solidFill>
              </a:rPr>
              <a:t>&gt; 會員資料查詢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chemeClr val="dk1"/>
                </a:solidFill>
              </a:rPr>
              <a:t>首頁 &gt; 會員登入  &gt; 會員訂單查詢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chemeClr val="dk1"/>
                </a:solidFill>
              </a:rPr>
              <a:t>首頁 &gt; 會員登入  &gt; 得標結帳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chemeClr val="dk1"/>
                </a:solidFill>
              </a:rPr>
              <a:t>首頁 &gt; 會員登入  &gt; 商品上架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chemeClr val="dk1"/>
                </a:solidFill>
              </a:rPr>
              <a:t>首頁 &gt; 商品分類瀏覽 &gt; </a:t>
            </a:r>
            <a:r>
              <a:rPr lang="zh-TW" sz="1500">
                <a:solidFill>
                  <a:srgbClr val="202124"/>
                </a:solidFill>
                <a:highlight>
                  <a:srgbClr val="FFFFFF"/>
                </a:highlight>
              </a:rPr>
              <a:t>選擇商品 </a:t>
            </a:r>
            <a:r>
              <a:rPr lang="zh-TW" sz="1500">
                <a:solidFill>
                  <a:schemeClr val="dk1"/>
                </a:solidFill>
              </a:rPr>
              <a:t>&gt; 商品頁下標 &gt; </a:t>
            </a:r>
            <a:r>
              <a:rPr lang="zh-TW" sz="1500">
                <a:solidFill>
                  <a:srgbClr val="202124"/>
                </a:solidFill>
                <a:highlight>
                  <a:srgbClr val="FFFFFF"/>
                </a:highlight>
              </a:rPr>
              <a:t>更新得標者姓名和價錢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AutoNum type="arabicPeriod"/>
            </a:pPr>
            <a:r>
              <a:rPr lang="zh-TW" sz="1500">
                <a:solidFill>
                  <a:schemeClr val="dk1"/>
                </a:solidFill>
              </a:rPr>
              <a:t>首頁 &gt; 價低拍賣 &gt; </a:t>
            </a:r>
            <a:r>
              <a:rPr lang="zh-TW" sz="1500">
                <a:solidFill>
                  <a:srgbClr val="202124"/>
                </a:solidFill>
                <a:highlight>
                  <a:srgbClr val="FFFFFF"/>
                </a:highlight>
              </a:rPr>
              <a:t>選擇商品 </a:t>
            </a:r>
            <a:r>
              <a:rPr lang="zh-TW" sz="1500">
                <a:solidFill>
                  <a:schemeClr val="dk1"/>
                </a:solidFill>
              </a:rPr>
              <a:t>&gt; 商品頁下標 &gt; </a:t>
            </a:r>
            <a:r>
              <a:rPr lang="zh-TW" sz="1500">
                <a:solidFill>
                  <a:srgbClr val="202124"/>
                </a:solidFill>
                <a:highlight>
                  <a:srgbClr val="FFFFFF"/>
                </a:highlight>
              </a:rPr>
              <a:t>更新得標者姓名和價錢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TW" sz="1500">
                <a:solidFill>
                  <a:schemeClr val="dk1"/>
                </a:solidFill>
              </a:rPr>
              <a:t>首頁 &gt; </a:t>
            </a:r>
            <a:r>
              <a:rPr lang="zh-TW" sz="1500">
                <a:solidFill>
                  <a:srgbClr val="202124"/>
                </a:solidFill>
                <a:highlight>
                  <a:srgbClr val="FFFFFF"/>
                </a:highlight>
              </a:rPr>
              <a:t>選擇商品 </a:t>
            </a:r>
            <a:r>
              <a:rPr lang="zh-TW" sz="1500">
                <a:solidFill>
                  <a:schemeClr val="dk1"/>
                </a:solidFill>
              </a:rPr>
              <a:t>&gt; 商品頁下標 &gt; </a:t>
            </a:r>
            <a:r>
              <a:rPr lang="zh-TW" sz="1500">
                <a:solidFill>
                  <a:srgbClr val="202124"/>
                </a:solidFill>
                <a:highlight>
                  <a:srgbClr val="FFFFFF"/>
                </a:highlight>
              </a:rPr>
              <a:t>更新得標者姓名和價錢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t/>
            </a:r>
            <a:endParaRPr sz="1500"/>
          </a:p>
        </p:txBody>
      </p:sp>
      <p:sp>
        <p:nvSpPr>
          <p:cNvPr id="562" name="Google Shape;562;p87"/>
          <p:cNvSpPr txBox="1"/>
          <p:nvPr/>
        </p:nvSpPr>
        <p:spPr>
          <a:xfrm>
            <a:off x="1173000" y="3175550"/>
            <a:ext cx="6255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代辦事項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下標邏輯 兩個最低價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timer 時間結標 更新status(像聊天室的panal 概念)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管理頁面(登入 跟 修改)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上雲端必須與否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88"/>
          <p:cNvPicPr preferRelativeResize="0"/>
          <p:nvPr/>
        </p:nvPicPr>
        <p:blipFill rotWithShape="1">
          <a:blip r:embed="rId3">
            <a:alphaModFix/>
          </a:blip>
          <a:srcRect b="17390" l="-1202" r="4993" t="19141"/>
          <a:stretch/>
        </p:blipFill>
        <p:spPr>
          <a:xfrm>
            <a:off x="345725" y="0"/>
            <a:ext cx="84784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9"/>
          <p:cNvSpPr txBox="1"/>
          <p:nvPr/>
        </p:nvSpPr>
        <p:spPr>
          <a:xfrm>
            <a:off x="898850" y="1987825"/>
            <a:ext cx="5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開始</a:t>
            </a:r>
            <a:endParaRPr/>
          </a:p>
        </p:txBody>
      </p:sp>
      <p:sp>
        <p:nvSpPr>
          <p:cNvPr id="573" name="Google Shape;573;p89"/>
          <p:cNvSpPr txBox="1"/>
          <p:nvPr/>
        </p:nvSpPr>
        <p:spPr>
          <a:xfrm>
            <a:off x="1690825" y="1987825"/>
            <a:ext cx="9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拍賣商品</a:t>
            </a:r>
            <a:endParaRPr/>
          </a:p>
        </p:txBody>
      </p:sp>
      <p:sp>
        <p:nvSpPr>
          <p:cNvPr id="574" name="Google Shape;574;p89"/>
          <p:cNvSpPr txBox="1"/>
          <p:nvPr/>
        </p:nvSpPr>
        <p:spPr>
          <a:xfrm>
            <a:off x="1690825" y="1206800"/>
            <a:ext cx="9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會員登入</a:t>
            </a:r>
            <a:endParaRPr/>
          </a:p>
        </p:txBody>
      </p:sp>
      <p:cxnSp>
        <p:nvCxnSpPr>
          <p:cNvPr id="575" name="Google Shape;575;p89"/>
          <p:cNvCxnSpPr>
            <a:stCxn id="576" idx="0"/>
            <a:endCxn id="574" idx="3"/>
          </p:cNvCxnSpPr>
          <p:nvPr/>
        </p:nvCxnSpPr>
        <p:spPr>
          <a:xfrm rot="10800000">
            <a:off x="2610025" y="1406900"/>
            <a:ext cx="683100" cy="5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89"/>
          <p:cNvCxnSpPr>
            <a:stCxn id="574" idx="2"/>
            <a:endCxn id="573" idx="0"/>
          </p:cNvCxnSpPr>
          <p:nvPr/>
        </p:nvCxnSpPr>
        <p:spPr>
          <a:xfrm>
            <a:off x="2150425" y="1607000"/>
            <a:ext cx="0" cy="3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89"/>
          <p:cNvCxnSpPr>
            <a:endCxn id="573" idx="1"/>
          </p:cNvCxnSpPr>
          <p:nvPr/>
        </p:nvCxnSpPr>
        <p:spPr>
          <a:xfrm>
            <a:off x="1441825" y="2187925"/>
            <a:ext cx="24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p89"/>
          <p:cNvCxnSpPr>
            <a:stCxn id="573" idx="3"/>
            <a:endCxn id="576" idx="1"/>
          </p:cNvCxnSpPr>
          <p:nvPr/>
        </p:nvCxnSpPr>
        <p:spPr>
          <a:xfrm>
            <a:off x="2610025" y="2187925"/>
            <a:ext cx="41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p89"/>
          <p:cNvSpPr txBox="1"/>
          <p:nvPr/>
        </p:nvSpPr>
        <p:spPr>
          <a:xfrm>
            <a:off x="3856425" y="1987825"/>
            <a:ext cx="12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是否唯一標</a:t>
            </a:r>
            <a:endParaRPr/>
          </a:p>
        </p:txBody>
      </p:sp>
      <p:sp>
        <p:nvSpPr>
          <p:cNvPr id="581" name="Google Shape;581;p89"/>
          <p:cNvSpPr txBox="1"/>
          <p:nvPr/>
        </p:nvSpPr>
        <p:spPr>
          <a:xfrm>
            <a:off x="5263600" y="2651675"/>
            <a:ext cx="10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是否</a:t>
            </a:r>
            <a:r>
              <a:rPr lang="zh-TW"/>
              <a:t>最低價</a:t>
            </a:r>
            <a:endParaRPr/>
          </a:p>
        </p:txBody>
      </p:sp>
      <p:cxnSp>
        <p:nvCxnSpPr>
          <p:cNvPr id="582" name="Google Shape;582;p89"/>
          <p:cNvCxnSpPr>
            <a:stCxn id="576" idx="3"/>
            <a:endCxn id="580" idx="1"/>
          </p:cNvCxnSpPr>
          <p:nvPr/>
        </p:nvCxnSpPr>
        <p:spPr>
          <a:xfrm>
            <a:off x="3564525" y="2187925"/>
            <a:ext cx="2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89"/>
          <p:cNvCxnSpPr>
            <a:stCxn id="580" idx="2"/>
            <a:endCxn id="581" idx="1"/>
          </p:cNvCxnSpPr>
          <p:nvPr/>
        </p:nvCxnSpPr>
        <p:spPr>
          <a:xfrm>
            <a:off x="4477875" y="2388025"/>
            <a:ext cx="785700" cy="4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89"/>
          <p:cNvSpPr txBox="1"/>
          <p:nvPr/>
        </p:nvSpPr>
        <p:spPr>
          <a:xfrm>
            <a:off x="3021625" y="1987825"/>
            <a:ext cx="5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下標</a:t>
            </a:r>
            <a:endParaRPr/>
          </a:p>
        </p:txBody>
      </p:sp>
      <p:sp>
        <p:nvSpPr>
          <p:cNvPr id="585" name="Google Shape;585;p89"/>
          <p:cNvSpPr txBox="1"/>
          <p:nvPr/>
        </p:nvSpPr>
        <p:spPr>
          <a:xfrm>
            <a:off x="4300500" y="1293225"/>
            <a:ext cx="5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</a:t>
            </a:r>
            <a:endParaRPr/>
          </a:p>
        </p:txBody>
      </p:sp>
      <p:sp>
        <p:nvSpPr>
          <p:cNvPr id="586" name="Google Shape;586;p89"/>
          <p:cNvSpPr txBox="1"/>
          <p:nvPr/>
        </p:nvSpPr>
        <p:spPr>
          <a:xfrm>
            <a:off x="4300500" y="2651675"/>
            <a:ext cx="5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否</a:t>
            </a:r>
            <a:endParaRPr/>
          </a:p>
        </p:txBody>
      </p:sp>
      <p:sp>
        <p:nvSpPr>
          <p:cNvPr id="587" name="Google Shape;587;p89"/>
          <p:cNvSpPr txBox="1"/>
          <p:nvPr/>
        </p:nvSpPr>
        <p:spPr>
          <a:xfrm>
            <a:off x="7107525" y="2371650"/>
            <a:ext cx="18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搜尋次價成為榜單</a:t>
            </a:r>
            <a:endParaRPr/>
          </a:p>
        </p:txBody>
      </p:sp>
      <p:cxnSp>
        <p:nvCxnSpPr>
          <p:cNvPr id="588" name="Google Shape;588;p89"/>
          <p:cNvCxnSpPr>
            <a:stCxn id="581" idx="3"/>
            <a:endCxn id="587" idx="1"/>
          </p:cNvCxnSpPr>
          <p:nvPr/>
        </p:nvCxnSpPr>
        <p:spPr>
          <a:xfrm flipH="1" rot="10800000">
            <a:off x="6354100" y="2571875"/>
            <a:ext cx="753300" cy="2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9" name="Google Shape;589;p89"/>
          <p:cNvSpPr txBox="1"/>
          <p:nvPr/>
        </p:nvSpPr>
        <p:spPr>
          <a:xfrm>
            <a:off x="7107525" y="2930875"/>
            <a:ext cx="12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不更新榜單</a:t>
            </a:r>
            <a:endParaRPr/>
          </a:p>
        </p:txBody>
      </p:sp>
      <p:cxnSp>
        <p:nvCxnSpPr>
          <p:cNvPr id="590" name="Google Shape;590;p89"/>
          <p:cNvCxnSpPr>
            <a:stCxn id="581" idx="3"/>
            <a:endCxn id="589" idx="1"/>
          </p:cNvCxnSpPr>
          <p:nvPr/>
        </p:nvCxnSpPr>
        <p:spPr>
          <a:xfrm>
            <a:off x="6354100" y="2851775"/>
            <a:ext cx="753300" cy="2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89"/>
          <p:cNvSpPr txBox="1"/>
          <p:nvPr/>
        </p:nvSpPr>
        <p:spPr>
          <a:xfrm>
            <a:off x="5263600" y="1207213"/>
            <a:ext cx="10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是否最低價</a:t>
            </a:r>
            <a:endParaRPr/>
          </a:p>
        </p:txBody>
      </p:sp>
      <p:sp>
        <p:nvSpPr>
          <p:cNvPr id="592" name="Google Shape;592;p89"/>
          <p:cNvSpPr txBox="1"/>
          <p:nvPr/>
        </p:nvSpPr>
        <p:spPr>
          <a:xfrm>
            <a:off x="7107525" y="893025"/>
            <a:ext cx="16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成為目前得標者</a:t>
            </a:r>
            <a:endParaRPr/>
          </a:p>
        </p:txBody>
      </p:sp>
      <p:cxnSp>
        <p:nvCxnSpPr>
          <p:cNvPr id="593" name="Google Shape;593;p89"/>
          <p:cNvCxnSpPr>
            <a:stCxn id="591" idx="3"/>
            <a:endCxn id="592" idx="1"/>
          </p:cNvCxnSpPr>
          <p:nvPr/>
        </p:nvCxnSpPr>
        <p:spPr>
          <a:xfrm flipH="1" rot="10800000">
            <a:off x="6354100" y="1093213"/>
            <a:ext cx="75330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89"/>
          <p:cNvSpPr txBox="1"/>
          <p:nvPr/>
        </p:nvSpPr>
        <p:spPr>
          <a:xfrm>
            <a:off x="7131425" y="1497313"/>
            <a:ext cx="12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不更新榜單</a:t>
            </a:r>
            <a:endParaRPr/>
          </a:p>
        </p:txBody>
      </p:sp>
      <p:cxnSp>
        <p:nvCxnSpPr>
          <p:cNvPr id="595" name="Google Shape;595;p89"/>
          <p:cNvCxnSpPr>
            <a:stCxn id="591" idx="3"/>
            <a:endCxn id="594" idx="1"/>
          </p:cNvCxnSpPr>
          <p:nvPr/>
        </p:nvCxnSpPr>
        <p:spPr>
          <a:xfrm>
            <a:off x="6354100" y="1407313"/>
            <a:ext cx="777300" cy="2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89"/>
          <p:cNvCxnSpPr>
            <a:stCxn id="580" idx="0"/>
            <a:endCxn id="591" idx="1"/>
          </p:cNvCxnSpPr>
          <p:nvPr/>
        </p:nvCxnSpPr>
        <p:spPr>
          <a:xfrm flipH="1" rot="10800000">
            <a:off x="4477875" y="1407325"/>
            <a:ext cx="785700" cy="5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89"/>
          <p:cNvSpPr txBox="1"/>
          <p:nvPr/>
        </p:nvSpPr>
        <p:spPr>
          <a:xfrm>
            <a:off x="6354100" y="893025"/>
            <a:ext cx="5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</a:t>
            </a:r>
            <a:endParaRPr/>
          </a:p>
        </p:txBody>
      </p:sp>
      <p:sp>
        <p:nvSpPr>
          <p:cNvPr id="598" name="Google Shape;598;p89"/>
          <p:cNvSpPr txBox="1"/>
          <p:nvPr/>
        </p:nvSpPr>
        <p:spPr>
          <a:xfrm>
            <a:off x="6354100" y="2419825"/>
            <a:ext cx="5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</a:t>
            </a:r>
            <a:endParaRPr/>
          </a:p>
        </p:txBody>
      </p:sp>
      <p:sp>
        <p:nvSpPr>
          <p:cNvPr id="599" name="Google Shape;599;p89"/>
          <p:cNvSpPr txBox="1"/>
          <p:nvPr/>
        </p:nvSpPr>
        <p:spPr>
          <a:xfrm>
            <a:off x="6354100" y="1497325"/>
            <a:ext cx="5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否</a:t>
            </a:r>
            <a:endParaRPr/>
          </a:p>
        </p:txBody>
      </p:sp>
      <p:sp>
        <p:nvSpPr>
          <p:cNvPr id="600" name="Google Shape;600;p89"/>
          <p:cNvSpPr txBox="1"/>
          <p:nvPr/>
        </p:nvSpPr>
        <p:spPr>
          <a:xfrm>
            <a:off x="6354100" y="2930875"/>
            <a:ext cx="5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否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50" y="180538"/>
            <a:ext cx="5783400" cy="47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91"/>
          <p:cNvSpPr txBox="1"/>
          <p:nvPr/>
        </p:nvSpPr>
        <p:spPr>
          <a:xfrm>
            <a:off x="286950" y="10460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商城訂單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12" name="Google Shape;612;p91"/>
          <p:cNvSpPr txBox="1"/>
          <p:nvPr/>
        </p:nvSpPr>
        <p:spPr>
          <a:xfrm>
            <a:off x="2763650" y="-47825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商城</a:t>
            </a:r>
            <a:r>
              <a:rPr b="1" lang="zh-TW" sz="1000">
                <a:solidFill>
                  <a:srgbClr val="FF0000"/>
                </a:solidFill>
              </a:rPr>
              <a:t>產品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13" name="Google Shape;613;p91"/>
          <p:cNvSpPr txBox="1"/>
          <p:nvPr/>
        </p:nvSpPr>
        <p:spPr>
          <a:xfrm>
            <a:off x="5345425" y="-47825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會員資料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14" name="Google Shape;614;p91"/>
          <p:cNvSpPr txBox="1"/>
          <p:nvPr/>
        </p:nvSpPr>
        <p:spPr>
          <a:xfrm>
            <a:off x="7315150" y="44330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管理員</a:t>
            </a:r>
            <a:r>
              <a:rPr b="1" lang="zh-TW" sz="1000">
                <a:solidFill>
                  <a:srgbClr val="FF0000"/>
                </a:solidFill>
              </a:rPr>
              <a:t>資料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15" name="Google Shape;615;p91"/>
          <p:cNvSpPr txBox="1"/>
          <p:nvPr/>
        </p:nvSpPr>
        <p:spPr>
          <a:xfrm>
            <a:off x="6367575" y="298235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拍賣訂單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16" name="Google Shape;616;p91"/>
          <p:cNvSpPr txBox="1"/>
          <p:nvPr/>
        </p:nvSpPr>
        <p:spPr>
          <a:xfrm>
            <a:off x="3539000" y="298235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拍賣</a:t>
            </a:r>
            <a:r>
              <a:rPr b="1" lang="zh-TW" sz="1000">
                <a:solidFill>
                  <a:srgbClr val="FF0000"/>
                </a:solidFill>
              </a:rPr>
              <a:t>競標</a:t>
            </a:r>
            <a:r>
              <a:rPr b="1" lang="zh-TW" sz="1000">
                <a:solidFill>
                  <a:srgbClr val="FF0000"/>
                </a:solidFill>
              </a:rPr>
              <a:t>單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17" name="Google Shape;617;p91"/>
          <p:cNvSpPr txBox="1"/>
          <p:nvPr/>
        </p:nvSpPr>
        <p:spPr>
          <a:xfrm>
            <a:off x="841075" y="298235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拍賣</a:t>
            </a:r>
            <a:r>
              <a:rPr b="1" lang="zh-TW" sz="1000">
                <a:solidFill>
                  <a:srgbClr val="FF0000"/>
                </a:solidFill>
              </a:rPr>
              <a:t>產品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18" name="Google Shape;618;p91"/>
          <p:cNvSpPr txBox="1"/>
          <p:nvPr/>
        </p:nvSpPr>
        <p:spPr>
          <a:xfrm>
            <a:off x="1492100" y="383450"/>
            <a:ext cx="832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商城訂單ID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FF0000"/>
                </a:solidFill>
              </a:rPr>
              <a:t>數量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FF0000"/>
                </a:solidFill>
              </a:rPr>
              <a:t>價錢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FF0000"/>
                </a:solidFill>
              </a:rPr>
              <a:t>訂單狀態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FF0000"/>
                </a:solidFill>
              </a:rPr>
              <a:t>訂單日期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FF0000"/>
                </a:solidFill>
              </a:rPr>
              <a:t>產品ID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FF0000"/>
                </a:solidFill>
              </a:rPr>
              <a:t>賣方會員ID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FF0000"/>
                </a:solidFill>
              </a:rPr>
              <a:t>買方會員ID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19" name="Google Shape;619;p91"/>
          <p:cNvSpPr txBox="1"/>
          <p:nvPr/>
        </p:nvSpPr>
        <p:spPr>
          <a:xfrm>
            <a:off x="3959175" y="229550"/>
            <a:ext cx="832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商城</a:t>
            </a:r>
            <a:r>
              <a:rPr b="1" lang="zh-TW" sz="1000">
                <a:solidFill>
                  <a:srgbClr val="FF0000"/>
                </a:solidFill>
              </a:rPr>
              <a:t>產品</a:t>
            </a:r>
            <a:r>
              <a:rPr b="1" lang="zh-TW" sz="1000">
                <a:solidFill>
                  <a:srgbClr val="FF0000"/>
                </a:solidFill>
              </a:rPr>
              <a:t>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分類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產品名稱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總數量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最低價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最高價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產品狀況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上架日期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賣方</a:t>
            </a:r>
            <a:r>
              <a:rPr b="1" lang="zh-TW" sz="1000">
                <a:solidFill>
                  <a:srgbClr val="FF0000"/>
                </a:solidFill>
              </a:rPr>
              <a:t>會員ID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20" name="Google Shape;620;p91"/>
          <p:cNvSpPr txBox="1"/>
          <p:nvPr/>
        </p:nvSpPr>
        <p:spPr>
          <a:xfrm>
            <a:off x="6426250" y="181725"/>
            <a:ext cx="832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會員</a:t>
            </a:r>
            <a:r>
              <a:rPr b="1" lang="zh-TW" sz="1000">
                <a:solidFill>
                  <a:srgbClr val="FF0000"/>
                </a:solidFill>
              </a:rPr>
              <a:t>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帳號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密碼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姓名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郵件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電話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出生年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出生月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出生日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地址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會員狀態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加入日期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21" name="Google Shape;621;p91"/>
          <p:cNvSpPr txBox="1"/>
          <p:nvPr/>
        </p:nvSpPr>
        <p:spPr>
          <a:xfrm>
            <a:off x="8204050" y="782000"/>
            <a:ext cx="832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管理</a:t>
            </a:r>
            <a:r>
              <a:rPr b="1" lang="zh-TW" sz="1000">
                <a:solidFill>
                  <a:srgbClr val="FF0000"/>
                </a:solidFill>
              </a:rPr>
              <a:t>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帳號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密碼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姓名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電話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出生年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出生月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出生日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地址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管理</a:t>
            </a:r>
            <a:r>
              <a:rPr b="1" lang="zh-TW" sz="1000">
                <a:solidFill>
                  <a:srgbClr val="FF0000"/>
                </a:solidFill>
              </a:rPr>
              <a:t>狀態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加入日期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22" name="Google Shape;622;p91"/>
          <p:cNvSpPr txBox="1"/>
          <p:nvPr/>
        </p:nvSpPr>
        <p:spPr>
          <a:xfrm>
            <a:off x="1979275" y="3263675"/>
            <a:ext cx="832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拍賣產品</a:t>
            </a:r>
            <a:r>
              <a:rPr b="1" lang="zh-TW" sz="1000">
                <a:solidFill>
                  <a:srgbClr val="FF0000"/>
                </a:solidFill>
              </a:rPr>
              <a:t>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分類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產品名稱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總數量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最低價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最高價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產品狀況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上架時間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賣方會員ID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23" name="Google Shape;623;p91"/>
          <p:cNvSpPr txBox="1"/>
          <p:nvPr/>
        </p:nvSpPr>
        <p:spPr>
          <a:xfrm>
            <a:off x="4695675" y="3263675"/>
            <a:ext cx="832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拍賣競單</a:t>
            </a:r>
            <a:r>
              <a:rPr b="1" lang="zh-TW" sz="1000">
                <a:solidFill>
                  <a:srgbClr val="FF0000"/>
                </a:solidFill>
              </a:rPr>
              <a:t>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數量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價錢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下標時間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下標狀況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拍賣</a:t>
            </a:r>
            <a:r>
              <a:rPr b="1" lang="zh-TW" sz="1000">
                <a:solidFill>
                  <a:srgbClr val="FF0000"/>
                </a:solidFill>
              </a:rPr>
              <a:t>產品ID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賣方會員ID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標方會員ID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24" name="Google Shape;624;p91"/>
          <p:cNvSpPr txBox="1"/>
          <p:nvPr/>
        </p:nvSpPr>
        <p:spPr>
          <a:xfrm>
            <a:off x="7813175" y="3263675"/>
            <a:ext cx="832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拍賣</a:t>
            </a:r>
            <a:r>
              <a:rPr b="1" lang="zh-TW" sz="1000">
                <a:solidFill>
                  <a:srgbClr val="FF0000"/>
                </a:solidFill>
              </a:rPr>
              <a:t>訂單</a:t>
            </a:r>
            <a:r>
              <a:rPr b="1" lang="zh-TW" sz="1000">
                <a:solidFill>
                  <a:srgbClr val="FF0000"/>
                </a:solidFill>
              </a:rPr>
              <a:t>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數量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價錢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結標狀況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結標時間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拍賣產品ID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賣方會員ID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標方會員ID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拍賣競標ID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b="14933" l="0" r="0" t="14594"/>
          <a:stretch/>
        </p:blipFill>
        <p:spPr>
          <a:xfrm>
            <a:off x="0" y="0"/>
            <a:ext cx="9144000" cy="515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92"/>
          <p:cNvPicPr preferRelativeResize="0"/>
          <p:nvPr/>
        </p:nvPicPr>
        <p:blipFill rotWithShape="1">
          <a:blip r:embed="rId3">
            <a:alphaModFix/>
          </a:blip>
          <a:srcRect b="8174" l="18028" r="1811" t="12924"/>
          <a:stretch/>
        </p:blipFill>
        <p:spPr>
          <a:xfrm>
            <a:off x="927825" y="47825"/>
            <a:ext cx="65318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925" y="152400"/>
            <a:ext cx="49986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75" y="152400"/>
            <a:ext cx="719544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4"/>
          <p:cNvSpPr txBox="1"/>
          <p:nvPr/>
        </p:nvSpPr>
        <p:spPr>
          <a:xfrm>
            <a:off x="286950" y="10460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宜謙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41" name="Google Shape;641;p94"/>
          <p:cNvSpPr txBox="1"/>
          <p:nvPr/>
        </p:nvSpPr>
        <p:spPr>
          <a:xfrm>
            <a:off x="4284425" y="15240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宜謙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26" y="114125"/>
            <a:ext cx="719544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95"/>
          <p:cNvSpPr txBox="1"/>
          <p:nvPr/>
        </p:nvSpPr>
        <p:spPr>
          <a:xfrm>
            <a:off x="229550" y="26720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宜謙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48" name="Google Shape;648;p95"/>
          <p:cNvSpPr txBox="1"/>
          <p:nvPr/>
        </p:nvSpPr>
        <p:spPr>
          <a:xfrm>
            <a:off x="4572000" y="56305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紀瑄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75" y="152400"/>
            <a:ext cx="719544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96"/>
          <p:cNvSpPr txBox="1"/>
          <p:nvPr/>
        </p:nvSpPr>
        <p:spPr>
          <a:xfrm>
            <a:off x="209775" y="27610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紀瑄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55" name="Google Shape;655;p96"/>
          <p:cNvSpPr txBox="1"/>
          <p:nvPr/>
        </p:nvSpPr>
        <p:spPr>
          <a:xfrm>
            <a:off x="4398525" y="27610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紀瑄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00" y="152400"/>
            <a:ext cx="713653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97"/>
          <p:cNvSpPr txBox="1"/>
          <p:nvPr/>
        </p:nvSpPr>
        <p:spPr>
          <a:xfrm>
            <a:off x="4275425" y="318325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永欣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62" name="Google Shape;662;p97"/>
          <p:cNvSpPr txBox="1"/>
          <p:nvPr/>
        </p:nvSpPr>
        <p:spPr>
          <a:xfrm>
            <a:off x="170900" y="318325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彥云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638" y="95000"/>
            <a:ext cx="727271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98"/>
          <p:cNvSpPr txBox="1"/>
          <p:nvPr/>
        </p:nvSpPr>
        <p:spPr>
          <a:xfrm>
            <a:off x="286950" y="10460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永欣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69" name="Google Shape;669;p98"/>
          <p:cNvSpPr txBox="1"/>
          <p:nvPr/>
        </p:nvSpPr>
        <p:spPr>
          <a:xfrm>
            <a:off x="4475725" y="21875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永欣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25" y="152400"/>
            <a:ext cx="743400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9"/>
          <p:cNvSpPr txBox="1"/>
          <p:nvPr/>
        </p:nvSpPr>
        <p:spPr>
          <a:xfrm>
            <a:off x="123725" y="30485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FF0000"/>
                </a:solidFill>
              </a:rPr>
              <a:t>彥云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76" name="Google Shape;676;p99"/>
          <p:cNvSpPr txBox="1"/>
          <p:nvPr/>
        </p:nvSpPr>
        <p:spPr>
          <a:xfrm>
            <a:off x="4628125" y="371150"/>
            <a:ext cx="8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FF0000"/>
                </a:solidFill>
              </a:rPr>
              <a:t>彥云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0"/>
          <p:cNvPicPr preferRelativeResize="0"/>
          <p:nvPr/>
        </p:nvPicPr>
        <p:blipFill rotWithShape="1">
          <a:blip r:embed="rId3">
            <a:alphaModFix/>
          </a:blip>
          <a:srcRect b="41348" l="7766" r="30785" t="19000"/>
          <a:stretch/>
        </p:blipFill>
        <p:spPr>
          <a:xfrm>
            <a:off x="1544050" y="276550"/>
            <a:ext cx="5393050" cy="27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00"/>
          <p:cNvSpPr txBox="1"/>
          <p:nvPr/>
        </p:nvSpPr>
        <p:spPr>
          <a:xfrm>
            <a:off x="1544050" y="3418750"/>
            <a:ext cx="124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使用者帳戶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註冊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登入</a:t>
            </a:r>
            <a:endParaRPr/>
          </a:p>
        </p:txBody>
      </p:sp>
      <p:sp>
        <p:nvSpPr>
          <p:cNvPr id="683" name="Google Shape;683;p100"/>
          <p:cNvSpPr txBox="1"/>
          <p:nvPr/>
        </p:nvSpPr>
        <p:spPr>
          <a:xfrm>
            <a:off x="2617188" y="3311050"/>
            <a:ext cx="150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會員資料管理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會員下標訂單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會員照號資料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會員上架產品</a:t>
            </a:r>
            <a:endParaRPr/>
          </a:p>
        </p:txBody>
      </p:sp>
      <p:sp>
        <p:nvSpPr>
          <p:cNvPr id="684" name="Google Shape;684;p100"/>
          <p:cNvSpPr txBox="1"/>
          <p:nvPr/>
        </p:nvSpPr>
        <p:spPr>
          <a:xfrm>
            <a:off x="3989975" y="3311050"/>
            <a:ext cx="2077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拍賣系統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產品資料庫投放網站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下標系統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判定得標系統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結帳系統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通知系統</a:t>
            </a:r>
            <a:endParaRPr/>
          </a:p>
        </p:txBody>
      </p:sp>
      <p:sp>
        <p:nvSpPr>
          <p:cNvPr id="685" name="Google Shape;685;p100"/>
          <p:cNvSpPr txBox="1"/>
          <p:nvPr/>
        </p:nvSpPr>
        <p:spPr>
          <a:xfrm>
            <a:off x="5749775" y="3311050"/>
            <a:ext cx="207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管理者介面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管理會員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管理商品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管理訂單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01"/>
          <p:cNvPicPr preferRelativeResize="0"/>
          <p:nvPr/>
        </p:nvPicPr>
        <p:blipFill rotWithShape="1">
          <a:blip r:embed="rId3">
            <a:alphaModFix/>
          </a:blip>
          <a:srcRect b="12768" l="2337" r="15922" t="23642"/>
          <a:stretch/>
        </p:blipFill>
        <p:spPr>
          <a:xfrm>
            <a:off x="466700" y="432125"/>
            <a:ext cx="6775901" cy="42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1"/>
          <p:cNvPicPr preferRelativeResize="0"/>
          <p:nvPr/>
        </p:nvPicPr>
        <p:blipFill rotWithShape="1">
          <a:blip r:embed="rId4">
            <a:alphaModFix/>
          </a:blip>
          <a:srcRect b="0" l="58735" r="0" t="5784"/>
          <a:stretch/>
        </p:blipFill>
        <p:spPr>
          <a:xfrm>
            <a:off x="3328325" y="1918438"/>
            <a:ext cx="872024" cy="12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 rotWithShape="1">
          <a:blip r:embed="rId3">
            <a:alphaModFix/>
          </a:blip>
          <a:srcRect b="14711" l="0" r="0" t="14591"/>
          <a:stretch/>
        </p:blipFill>
        <p:spPr>
          <a:xfrm>
            <a:off x="0" y="0"/>
            <a:ext cx="90941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02"/>
          <p:cNvPicPr preferRelativeResize="0"/>
          <p:nvPr/>
        </p:nvPicPr>
        <p:blipFill rotWithShape="1">
          <a:blip r:embed="rId3">
            <a:alphaModFix/>
          </a:blip>
          <a:srcRect b="17771" l="2058" r="7639" t="23283"/>
          <a:stretch/>
        </p:blipFill>
        <p:spPr>
          <a:xfrm>
            <a:off x="1071700" y="1071700"/>
            <a:ext cx="5462202" cy="28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725" y="152400"/>
            <a:ext cx="5500598" cy="440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03"/>
          <p:cNvSpPr txBox="1"/>
          <p:nvPr/>
        </p:nvSpPr>
        <p:spPr>
          <a:xfrm>
            <a:off x="267825" y="27355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https://www.free-css.com/free-css-templates/page203/shop-cart</a:t>
            </a:r>
            <a:endParaRPr/>
          </a:p>
        </p:txBody>
      </p:sp>
      <p:sp>
        <p:nvSpPr>
          <p:cNvPr id="703" name="Google Shape;703;p103"/>
          <p:cNvSpPr txBox="1"/>
          <p:nvPr/>
        </p:nvSpPr>
        <p:spPr>
          <a:xfrm>
            <a:off x="267825" y="2619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網站版型設計</a:t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4"/>
          <p:cNvSpPr txBox="1"/>
          <p:nvPr/>
        </p:nvSpPr>
        <p:spPr>
          <a:xfrm>
            <a:off x="829700" y="1901400"/>
            <a:ext cx="80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拍賣網 &gt;&gt; 某商品頁面(追蹤關注功能)</a:t>
            </a:r>
            <a:r>
              <a:rPr lang="zh-TW"/>
              <a:t>&gt;&gt;會員登入</a:t>
            </a:r>
            <a:r>
              <a:rPr lang="zh-TW"/>
              <a:t> &gt;&gt; 下標(多數下標 200標 ($500~700)) &gt;</a:t>
            </a:r>
            <a:r>
              <a:rPr lang="zh-TW">
                <a:solidFill>
                  <a:schemeClr val="dk1"/>
                </a:solidFill>
              </a:rPr>
              <a:t>&gt;</a:t>
            </a:r>
            <a:r>
              <a:rPr lang="zh-TW"/>
              <a:t>  是否需要再次下標(message) &gt;&gt; 結標(最低價 唯一標 結標時間 付款方式) &gt;&gt;Email</a:t>
            </a:r>
            <a:endParaRPr/>
          </a:p>
        </p:txBody>
      </p:sp>
      <p:sp>
        <p:nvSpPr>
          <p:cNvPr id="709" name="Google Shape;709;p104"/>
          <p:cNvSpPr txBox="1"/>
          <p:nvPr/>
        </p:nvSpPr>
        <p:spPr>
          <a:xfrm>
            <a:off x="1071600" y="29001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拍賣網  &gt;&gt; </a:t>
            </a:r>
            <a:r>
              <a:rPr lang="zh-TW"/>
              <a:t>加入會員 </a:t>
            </a:r>
            <a:endParaRPr/>
          </a:p>
        </p:txBody>
      </p:sp>
      <p:sp>
        <p:nvSpPr>
          <p:cNvPr id="710" name="Google Shape;710;p104"/>
          <p:cNvSpPr txBox="1"/>
          <p:nvPr/>
        </p:nvSpPr>
        <p:spPr>
          <a:xfrm rot="-5400000">
            <a:off x="1935875" y="2490788"/>
            <a:ext cx="6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&gt;&gt; </a:t>
            </a:r>
            <a:endParaRPr/>
          </a:p>
        </p:txBody>
      </p:sp>
      <p:sp>
        <p:nvSpPr>
          <p:cNvPr id="711" name="Google Shape;711;p104"/>
          <p:cNvSpPr txBox="1"/>
          <p:nvPr/>
        </p:nvSpPr>
        <p:spPr>
          <a:xfrm>
            <a:off x="743150" y="943725"/>
            <a:ext cx="45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拍賣網 &gt;&gt;加入會員 &gt;&gt; 會員登入 &gt;&gt;商品上架(起標時間)</a:t>
            </a:r>
            <a:endParaRPr/>
          </a:p>
        </p:txBody>
      </p:sp>
      <p:sp>
        <p:nvSpPr>
          <p:cNvPr id="712" name="Google Shape;712;p104"/>
          <p:cNvSpPr txBox="1"/>
          <p:nvPr/>
        </p:nvSpPr>
        <p:spPr>
          <a:xfrm rot="5400000">
            <a:off x="1846275" y="1446375"/>
            <a:ext cx="6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&gt;&gt; </a:t>
            </a:r>
            <a:endParaRPr/>
          </a:p>
        </p:txBody>
      </p:sp>
      <p:sp>
        <p:nvSpPr>
          <p:cNvPr id="713" name="Google Shape;713;p104"/>
          <p:cNvSpPr txBox="1"/>
          <p:nvPr/>
        </p:nvSpPr>
        <p:spPr>
          <a:xfrm>
            <a:off x="743150" y="190150"/>
            <a:ext cx="807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latin typeface="DFKai-SB"/>
                <a:ea typeface="DFKai-SB"/>
                <a:cs typeface="DFKai-SB"/>
                <a:sym typeface="DFKai-SB"/>
              </a:rPr>
              <a:t>主軸改變 </a:t>
            </a: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  先做低價拍賣&gt;&gt;一般拍賣 &gt;&gt;有時間做商城</a:t>
            </a:r>
            <a:endParaRPr sz="2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14" name="Google Shape;714;p104"/>
          <p:cNvSpPr txBox="1"/>
          <p:nvPr/>
        </p:nvSpPr>
        <p:spPr>
          <a:xfrm>
            <a:off x="34575" y="2350825"/>
            <a:ext cx="7342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04"/>
          <p:cNvSpPr txBox="1"/>
          <p:nvPr/>
        </p:nvSpPr>
        <p:spPr>
          <a:xfrm>
            <a:off x="743150" y="3432775"/>
            <a:ext cx="6793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1.所有版型先做完放到github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2.各版面連接起來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3.功能實現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4.</a:t>
            </a:r>
            <a:r>
              <a:rPr lang="zh-TW">
                <a:solidFill>
                  <a:schemeClr val="dk1"/>
                </a:solidFill>
              </a:rPr>
              <a:t>資料庫統一 程式coding 統一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5"/>
          <p:cNvSpPr txBox="1"/>
          <p:nvPr/>
        </p:nvSpPr>
        <p:spPr>
          <a:xfrm>
            <a:off x="1901400" y="1071700"/>
            <a:ext cx="6793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db 可以增加儲值金額項目 </a:t>
            </a:r>
            <a:r>
              <a:rPr lang="zh-TW">
                <a:solidFill>
                  <a:schemeClr val="dk1"/>
                </a:solidFill>
              </a:rPr>
              <a:t>會員資料+帳號錢包餘額 + 銀行帳號 +付款帳號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版面 - 配色、logo、文字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甘特圖細項條列更仔細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需要做debug以及上架測試(時間)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6"/>
          <p:cNvSpPr txBox="1"/>
          <p:nvPr/>
        </p:nvSpPr>
        <p:spPr>
          <a:xfrm>
            <a:off x="1901400" y="1071700"/>
            <a:ext cx="6793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1.所有版型先做完放到github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2.各版面連接起來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3.功能實現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7"/>
          <p:cNvSpPr txBox="1"/>
          <p:nvPr/>
        </p:nvSpPr>
        <p:spPr>
          <a:xfrm>
            <a:off x="136400" y="130000"/>
            <a:ext cx="2869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老師建議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db </a:t>
            </a:r>
            <a:r>
              <a:rPr lang="zh-TW"/>
              <a:t>可以增加儲值金額項目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標價開始結束時間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通知使用者連結mail競標時間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低價競拍的唯一標或是最低價標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版面修改logo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低價標為重點可以著重先做特色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甘特圖細項條列更仔細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需要做debug以及上架測試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PPT一天就可以完成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07"/>
          <p:cNvSpPr txBox="1"/>
          <p:nvPr/>
        </p:nvSpPr>
        <p:spPr>
          <a:xfrm>
            <a:off x="3137400" y="130000"/>
            <a:ext cx="28692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老師建議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1. 商城產品 拍賣產品 不一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 在 會員資料可區分嗎？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2. 競標：只能一標或很多標？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拍賣競標單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會員資料+帳號餘額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銀行帳號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最大問題在競標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開始時間、結束時間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唯一標、最低標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? 若廠商填了每一標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老師：作競標就可以了！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拍賣、商城 一般特色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競標是特色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最低價：唯一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思考：商業價值+合理性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07"/>
          <p:cNvSpPr txBox="1"/>
          <p:nvPr/>
        </p:nvSpPr>
        <p:spPr>
          <a:xfrm>
            <a:off x="6006600" y="130000"/>
            <a:ext cx="28692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3</a:t>
            </a:r>
            <a:r>
              <a:rPr lang="zh-TW"/>
              <a:t>. 版面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配色、logo、文字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4</a:t>
            </a:r>
            <a:r>
              <a:rPr lang="zh-TW"/>
              <a:t>. 沒金流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5</a:t>
            </a:r>
            <a:r>
              <a:rPr lang="zh-TW"/>
              <a:t>. 訂單資料寄送、查詢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開始、結束時間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E-mail 通知 拍賣快結束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6</a:t>
            </a:r>
            <a:r>
              <a:rPr lang="zh-TW"/>
              <a:t>. 唯一標、最低標 之問題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另：很多標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7</a:t>
            </a:r>
            <a:r>
              <a:rPr lang="zh-TW"/>
              <a:t>. PPT 應該一天可完成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8. 分工不仔細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9. 2週開發、測試、除錯應該不夠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10. 專案管理 甘特圖可細分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11.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用網頁頁語table + td + tr，然後裡面用img的src設定圖片來源....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0898" cy="48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111"/>
          <p:cNvPicPr preferRelativeResize="0"/>
          <p:nvPr/>
        </p:nvPicPr>
        <p:blipFill rotWithShape="1">
          <a:blip r:embed="rId3">
            <a:alphaModFix/>
          </a:blip>
          <a:srcRect b="0" l="57294" r="0" t="0"/>
          <a:stretch/>
        </p:blipFill>
        <p:spPr>
          <a:xfrm>
            <a:off x="363000" y="152400"/>
            <a:ext cx="307285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11"/>
          <p:cNvSpPr txBox="1"/>
          <p:nvPr/>
        </p:nvSpPr>
        <p:spPr>
          <a:xfrm>
            <a:off x="3671075" y="997400"/>
            <a:ext cx="2344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檢測會員是否登入狀態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2.資料庫提取圖片資料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3.連接資料內容: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目前最低價格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目前得標者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官方售價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剩餘時間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會員錢包餘額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</a:t>
            </a:r>
            <a:r>
              <a:rPr lang="zh-TW"/>
              <a:t>下標邏輯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取資料庫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比對價錢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timer隨時刷新榜單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11"/>
          <p:cNvSpPr txBox="1"/>
          <p:nvPr/>
        </p:nvSpPr>
        <p:spPr>
          <a:xfrm>
            <a:off x="4050500" y="478200"/>
            <a:ext cx="7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栗大哥</a:t>
            </a:r>
            <a:endParaRPr/>
          </a:p>
        </p:txBody>
      </p:sp>
      <p:sp>
        <p:nvSpPr>
          <p:cNvPr id="755" name="Google Shape;755;p111"/>
          <p:cNvSpPr txBox="1"/>
          <p:nvPr/>
        </p:nvSpPr>
        <p:spPr>
          <a:xfrm>
            <a:off x="6758600" y="1140825"/>
            <a:ext cx="19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11"/>
          <p:cNvSpPr txBox="1"/>
          <p:nvPr/>
        </p:nvSpPr>
        <p:spPr>
          <a:xfrm>
            <a:off x="5999750" y="389775"/>
            <a:ext cx="26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按下下標buttone功能</a:t>
            </a:r>
            <a:endParaRPr/>
          </a:p>
        </p:txBody>
      </p:sp>
      <p:sp>
        <p:nvSpPr>
          <p:cNvPr id="757" name="Google Shape;757;p111"/>
          <p:cNvSpPr txBox="1"/>
          <p:nvPr/>
        </p:nvSpPr>
        <p:spPr>
          <a:xfrm>
            <a:off x="5652350" y="889700"/>
            <a:ext cx="3305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確定登入狀態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2.檢查錢包餘額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扣除錢包手續費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3.比對Action_bidder資料庫的價錢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3.1 </a:t>
            </a:r>
            <a:r>
              <a:rPr lang="zh-TW">
                <a:solidFill>
                  <a:schemeClr val="dk1"/>
                </a:solidFill>
              </a:rPr>
              <a:t>比對最低價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3.2 </a:t>
            </a:r>
            <a:r>
              <a:rPr lang="zh-TW">
                <a:solidFill>
                  <a:schemeClr val="dk1"/>
                </a:solidFill>
              </a:rPr>
              <a:t>比對唯一標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4.更新最低價Action_product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low_price, bidwiner_ID(目前得標者)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更新最低價Action_bidder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low_price, bidwiner_ID(目前得標者)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5.timer隨時刷新榜單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